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441" r:id="rId2"/>
    <p:sldId id="256" r:id="rId3"/>
    <p:sldId id="393" r:id="rId4"/>
    <p:sldId id="332" r:id="rId5"/>
    <p:sldId id="411" r:id="rId6"/>
    <p:sldId id="439" r:id="rId7"/>
    <p:sldId id="464" r:id="rId8"/>
    <p:sldId id="426" r:id="rId9"/>
    <p:sldId id="431" r:id="rId10"/>
    <p:sldId id="436" r:id="rId11"/>
    <p:sldId id="442" r:id="rId12"/>
    <p:sldId id="463" r:id="rId13"/>
    <p:sldId id="443" r:id="rId14"/>
    <p:sldId id="444" r:id="rId15"/>
    <p:sldId id="445" r:id="rId16"/>
    <p:sldId id="453" r:id="rId17"/>
    <p:sldId id="454" r:id="rId18"/>
    <p:sldId id="455" r:id="rId19"/>
    <p:sldId id="456" r:id="rId20"/>
    <p:sldId id="457" r:id="rId21"/>
    <p:sldId id="465" r:id="rId22"/>
    <p:sldId id="474" r:id="rId23"/>
    <p:sldId id="458" r:id="rId24"/>
    <p:sldId id="466" r:id="rId25"/>
    <p:sldId id="459" r:id="rId26"/>
    <p:sldId id="461" r:id="rId27"/>
    <p:sldId id="460" r:id="rId28"/>
    <p:sldId id="462" r:id="rId29"/>
    <p:sldId id="452" r:id="rId30"/>
    <p:sldId id="449" r:id="rId31"/>
    <p:sldId id="450" r:id="rId32"/>
    <p:sldId id="438" r:id="rId33"/>
    <p:sldId id="451" r:id="rId34"/>
    <p:sldId id="471" r:id="rId35"/>
    <p:sldId id="468" r:id="rId36"/>
    <p:sldId id="467" r:id="rId37"/>
    <p:sldId id="475" r:id="rId38"/>
    <p:sldId id="476" r:id="rId39"/>
    <p:sldId id="478" r:id="rId40"/>
    <p:sldId id="484" r:id="rId41"/>
    <p:sldId id="479" r:id="rId42"/>
    <p:sldId id="480" r:id="rId43"/>
    <p:sldId id="481" r:id="rId44"/>
    <p:sldId id="482" r:id="rId45"/>
    <p:sldId id="483" r:id="rId46"/>
    <p:sldId id="434" r:id="rId47"/>
    <p:sldId id="336" r:id="rId48"/>
    <p:sldId id="432" r:id="rId49"/>
    <p:sldId id="446" r:id="rId50"/>
    <p:sldId id="447" r:id="rId51"/>
    <p:sldId id="472" r:id="rId52"/>
    <p:sldId id="448" r:id="rId53"/>
    <p:sldId id="47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91" autoAdjust="0"/>
    <p:restoredTop sz="72028" autoAdjust="0"/>
  </p:normalViewPr>
  <p:slideViewPr>
    <p:cSldViewPr snapToGrid="0">
      <p:cViewPr varScale="1">
        <p:scale>
          <a:sx n="72" d="100"/>
          <a:sy n="72" d="100"/>
        </p:scale>
        <p:origin x="1053" y="51"/>
      </p:cViewPr>
      <p:guideLst/>
    </p:cSldViewPr>
  </p:slideViewPr>
  <p:notesTextViewPr>
    <p:cViewPr>
      <p:scale>
        <a:sx n="149" d="100"/>
        <a:sy n="149"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064B-41F2-4661-BDF0-BFD135E9A557}" type="datetimeFigureOut">
              <a:rPr lang="en-US" smtClean="0"/>
              <a:t>10/20/2021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3DAC-CD90-4DD2-80B1-E135CFB4F8DD}" type="slidenum">
              <a:rPr lang="en-US" smtClean="0"/>
              <a:t>‹#›</a:t>
            </a:fld>
            <a:endParaRPr lang="en-US"/>
          </a:p>
        </p:txBody>
      </p:sp>
    </p:spTree>
    <p:extLst>
      <p:ext uri="{BB962C8B-B14F-4D97-AF65-F5344CB8AC3E}">
        <p14:creationId xmlns:p14="http://schemas.microsoft.com/office/powerpoint/2010/main" val="91086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a big emphasis of this course is to further separate what you think of as the code layer with the presentation layer. In the book I mentioned that these are often loosely coupled with especially open source tools, for example R and R Studio. We will go a bit further and you’ll see how to run Jupyter Notebooks with R as well.</a:t>
            </a:r>
          </a:p>
          <a:p>
            <a:endParaRPr lang="en-US" dirty="0"/>
          </a:p>
          <a:p>
            <a:r>
              <a:rPr lang="en-US" dirty="0"/>
              <a:t>But regardless of the tool you are using, you want to make it reproducible, another term I mentioned in the book. We will walk through some essential procedures in GitHub for doing that. </a:t>
            </a:r>
          </a:p>
          <a:p>
            <a:endParaRPr lang="en-US" dirty="0"/>
          </a:p>
          <a:p>
            <a:r>
              <a:rPr lang="en-US" dirty="0"/>
              <a:t>Last but not least we’ll continue to dig into presenting analytics projects, this time in R Markdown. The flow will be the same as our first workshop, but this will just be a much better medium to conduct it in. </a:t>
            </a:r>
          </a:p>
        </p:txBody>
      </p:sp>
      <p:sp>
        <p:nvSpPr>
          <p:cNvPr id="4" name="Slide Number Placeholder 3"/>
          <p:cNvSpPr>
            <a:spLocks noGrp="1"/>
          </p:cNvSpPr>
          <p:nvPr>
            <p:ph type="sldNum" sz="quarter" idx="5"/>
          </p:nvPr>
        </p:nvSpPr>
        <p:spPr/>
        <p:txBody>
          <a:bodyPr/>
          <a:lstStyle/>
          <a:p>
            <a:fld id="{F9DB3DAC-CD90-4DD2-80B1-E135CFB4F8DD}" type="slidenum">
              <a:rPr lang="en-US" smtClean="0"/>
              <a:t>3</a:t>
            </a:fld>
            <a:endParaRPr lang="en-US"/>
          </a:p>
        </p:txBody>
      </p:sp>
    </p:spTree>
    <p:extLst>
      <p:ext uri="{BB962C8B-B14F-4D97-AF65-F5344CB8AC3E}">
        <p14:creationId xmlns:p14="http://schemas.microsoft.com/office/powerpoint/2010/main" val="34162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included this slide because you’re very likely to hear that data analysts should not use Excel at all because it’s not reproducible. This is just not true – thanks to Power Query. Think about what this means – it’s very auditable, at least the data cleanup.</a:t>
            </a:r>
          </a:p>
          <a:p>
            <a:endParaRPr lang="en-US" dirty="0"/>
          </a:p>
          <a:p>
            <a:r>
              <a:rPr lang="en-US" dirty="0"/>
              <a:t>(Open up Power Query for a quick demo of what reproducibility means… Go to </a:t>
            </a:r>
            <a:r>
              <a:rPr lang="en-US" dirty="0" err="1"/>
              <a:t>Mockaroo</a:t>
            </a:r>
            <a:r>
              <a:rPr lang="en-US" dirty="0"/>
              <a:t> and get some fake data. Use the Normal Distribution to come up with a numeric sales column… We will get the average sales for each State and maybe concatenate names). </a:t>
            </a:r>
          </a:p>
          <a:p>
            <a:endParaRPr lang="en-US" dirty="0"/>
          </a:p>
          <a:p>
            <a:r>
              <a:rPr lang="en-US" dirty="0"/>
              <a:t>What Power Query doesn’t necessarily do is provide a platform for reproducible </a:t>
            </a:r>
            <a:r>
              <a:rPr lang="en-US" i="1" dirty="0"/>
              <a:t>reporting</a:t>
            </a:r>
            <a:r>
              <a:rPr lang="en-US" i="0" dirty="0"/>
              <a:t>. I suppose you could put a dashboard together in Excel that automatically builds, or maybe you want to do this in Power BI, but that’s still not necessarily reproducible – how easy is it to know all the steps that went into building the chart for example? </a:t>
            </a:r>
          </a:p>
          <a:p>
            <a:endParaRPr lang="en-US" i="0" dirty="0"/>
          </a:p>
          <a:p>
            <a:r>
              <a:rPr lang="en-US" i="0" dirty="0"/>
              <a:t>We are going to look at an example where we can add dynamic tables, figures, charts, etc. But before we get to that, GitHub… </a:t>
            </a:r>
          </a:p>
          <a:p>
            <a:endParaRPr lang="en-US" i="0" dirty="0"/>
          </a:p>
          <a:p>
            <a:r>
              <a:rPr lang="en-US" i="0" dirty="0"/>
              <a:t>Now Power BI is one way to do it, but you’re going to see when we get to GitHub that it’s a lot harder to track the changes of a Power BI file than something like an R Markdown document.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12</a:t>
            </a:fld>
            <a:endParaRPr lang="en-US"/>
          </a:p>
        </p:txBody>
      </p:sp>
    </p:spTree>
    <p:extLst>
      <p:ext uri="{BB962C8B-B14F-4D97-AF65-F5344CB8AC3E}">
        <p14:creationId xmlns:p14="http://schemas.microsoft.com/office/powerpoint/2010/main" val="20186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hey look at that. We are on the section about GitHub! </a:t>
            </a:r>
          </a:p>
          <a:p>
            <a:r>
              <a:rPr lang="en-US" dirty="0"/>
              <a:t>Poll if you had heard of GitHub before….</a:t>
            </a:r>
          </a:p>
          <a:p>
            <a:r>
              <a:rPr lang="en-US" dirty="0"/>
              <a:t>What do people use it for? What do you want to use it for?</a:t>
            </a:r>
          </a:p>
          <a:p>
            <a:endParaRPr lang="en-US" dirty="0"/>
          </a:p>
          <a:p>
            <a:r>
              <a:rPr lang="en-US" dirty="0"/>
              <a:t>Poll if you have a GitHub account… that is a trick question because you should have this already! </a:t>
            </a:r>
          </a:p>
        </p:txBody>
      </p:sp>
      <p:sp>
        <p:nvSpPr>
          <p:cNvPr id="4" name="Slide Number Placeholder 3"/>
          <p:cNvSpPr>
            <a:spLocks noGrp="1"/>
          </p:cNvSpPr>
          <p:nvPr>
            <p:ph type="sldNum" sz="quarter" idx="5"/>
          </p:nvPr>
        </p:nvSpPr>
        <p:spPr/>
        <p:txBody>
          <a:bodyPr/>
          <a:lstStyle/>
          <a:p>
            <a:fld id="{F9DB3DAC-CD90-4DD2-80B1-E135CFB4F8DD}" type="slidenum">
              <a:rPr lang="en-US" smtClean="0"/>
              <a:t>13</a:t>
            </a:fld>
            <a:endParaRPr lang="en-US"/>
          </a:p>
        </p:txBody>
      </p:sp>
    </p:spTree>
    <p:extLst>
      <p:ext uri="{BB962C8B-B14F-4D97-AF65-F5344CB8AC3E}">
        <p14:creationId xmlns:p14="http://schemas.microsoft.com/office/powerpoint/2010/main" val="2103076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idea with version control? Well this example comes from the book. I’m sure we’ve all had a file called final </a:t>
            </a:r>
            <a:r>
              <a:rPr lang="en-US" dirty="0" err="1"/>
              <a:t>final</a:t>
            </a:r>
            <a:r>
              <a:rPr lang="en-US" dirty="0"/>
              <a:t> floating around somewhere. This can get pretty confusing, right? Especially when you want to track who’s contributed to what. </a:t>
            </a:r>
          </a:p>
          <a:p>
            <a:endParaRPr lang="en-US" dirty="0"/>
          </a:p>
          <a:p>
            <a:r>
              <a:rPr lang="en-US" dirty="0"/>
              <a:t>What we want is a super-duper track changes. Microsoft has beefed up some track changes abilities in files like Word and Excel, but you’ll see they are not as robust as Git. This is software meant to help with version control, or all the issues we’ve been discussing.</a:t>
            </a:r>
          </a:p>
          <a:p>
            <a:endParaRPr lang="en-US" dirty="0"/>
          </a:p>
          <a:p>
            <a:r>
              <a:rPr lang="en-US" dirty="0"/>
              <a:t>You’ve downloaded Git on your computer so you could start using it right now with projects stored on your computer for version control. But we are going to take a couple of different steps here. First we are going to use GitHub to store our project in the cloud. </a:t>
            </a:r>
          </a:p>
        </p:txBody>
      </p:sp>
      <p:sp>
        <p:nvSpPr>
          <p:cNvPr id="4" name="Slide Number Placeholder 3"/>
          <p:cNvSpPr>
            <a:spLocks noGrp="1"/>
          </p:cNvSpPr>
          <p:nvPr>
            <p:ph type="sldNum" sz="quarter" idx="5"/>
          </p:nvPr>
        </p:nvSpPr>
        <p:spPr/>
        <p:txBody>
          <a:bodyPr/>
          <a:lstStyle/>
          <a:p>
            <a:fld id="{F9DB3DAC-CD90-4DD2-80B1-E135CFB4F8DD}" type="slidenum">
              <a:rPr lang="en-US" smtClean="0"/>
              <a:t>14</a:t>
            </a:fld>
            <a:endParaRPr lang="en-US"/>
          </a:p>
        </p:txBody>
      </p:sp>
    </p:spTree>
    <p:extLst>
      <p:ext uri="{BB962C8B-B14F-4D97-AF65-F5344CB8AC3E}">
        <p14:creationId xmlns:p14="http://schemas.microsoft.com/office/powerpoint/2010/main" val="294966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like I said, you are welcome to use Git to manage projects locally on your computer; but let’s be honest, many of us just assume our files will be living on the cloud; and that’s where GitHub comes in with Git. </a:t>
            </a:r>
          </a:p>
          <a:p>
            <a:endParaRPr lang="en-US" dirty="0"/>
          </a:p>
          <a:p>
            <a:r>
              <a:rPr lang="en-US" dirty="0"/>
              <a:t>When we’re working with GitHub, the “source of truth” of our folder, or repository as GH calls it, resides on the cloud, at GitHub.com. This makes it a lot easier to collaborate with people who work all over the world and that’s one reason GH has become so popular. </a:t>
            </a:r>
          </a:p>
          <a:p>
            <a:endParaRPr lang="en-US" dirty="0"/>
          </a:p>
          <a:p>
            <a:r>
              <a:rPr lang="en-US" dirty="0"/>
              <a:t>Another thing that GitHub added is some social media-like features. So you can star repos, follow projects, etc.  That’s why you will see many data professionals include a GitHub profile link with their contact information. And maybe you’ll do the same after this course! </a:t>
            </a:r>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15</a:t>
            </a:fld>
            <a:endParaRPr lang="en-US"/>
          </a:p>
        </p:txBody>
      </p:sp>
    </p:spTree>
    <p:extLst>
      <p:ext uri="{BB962C8B-B14F-4D97-AF65-F5344CB8AC3E}">
        <p14:creationId xmlns:p14="http://schemas.microsoft.com/office/powerpoint/2010/main" val="236941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like I said the source of truth for a GitHub repository is always what’s online. Generally you will pull this information from GitHub.com to work on it locally, then push it back to GitHub. We’ll get into that soon enough, but first let’s take a look at what’s on GitHub.com. </a:t>
            </a:r>
            <a:br>
              <a:rPr lang="en-US" dirty="0"/>
            </a:br>
            <a:endParaRPr lang="en-US" dirty="0"/>
          </a:p>
          <a:p>
            <a:r>
              <a:rPr lang="en-US" dirty="0"/>
              <a:t>Every repo has a unique name and URL with a username and repo name. </a:t>
            </a:r>
          </a:p>
          <a:p>
            <a:r>
              <a:rPr lang="en-US" dirty="0"/>
              <a:t>Within that repo name, there are going to be multiple </a:t>
            </a:r>
            <a:r>
              <a:rPr lang="en-US" i="1" dirty="0"/>
              <a:t>branches </a:t>
            </a:r>
            <a:r>
              <a:rPr lang="en-US" i="0" dirty="0"/>
              <a:t>of the repo. You could think of these branches as different versions, and we’ll play around with that idea in a minute.  You can work on different branches, but there is going to be a default branch,  called master or now main. The idea largely is that this is the source of truth. We can work on other branches as staging areas, but ultimately we want to sync it back to this main branch. </a:t>
            </a:r>
          </a:p>
        </p:txBody>
      </p:sp>
      <p:sp>
        <p:nvSpPr>
          <p:cNvPr id="4" name="Slide Number Placeholder 3"/>
          <p:cNvSpPr>
            <a:spLocks noGrp="1"/>
          </p:cNvSpPr>
          <p:nvPr>
            <p:ph type="sldNum" sz="quarter" idx="5"/>
          </p:nvPr>
        </p:nvSpPr>
        <p:spPr/>
        <p:txBody>
          <a:bodyPr/>
          <a:lstStyle/>
          <a:p>
            <a:fld id="{F9DB3DAC-CD90-4DD2-80B1-E135CFB4F8DD}" type="slidenum">
              <a:rPr lang="en-US" smtClean="0"/>
              <a:t>16</a:t>
            </a:fld>
            <a:endParaRPr lang="en-US"/>
          </a:p>
        </p:txBody>
      </p:sp>
    </p:spTree>
    <p:extLst>
      <p:ext uri="{BB962C8B-B14F-4D97-AF65-F5344CB8AC3E}">
        <p14:creationId xmlns:p14="http://schemas.microsoft.com/office/powerpoint/2010/main" val="104420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mentioned earlier, GitHub has many tools for working collaboratively and socially, and one of these is going to be </a:t>
            </a:r>
            <a:r>
              <a:rPr lang="en-US" i="1" dirty="0"/>
              <a:t>forking </a:t>
            </a:r>
            <a:r>
              <a:rPr lang="en-US" i="0" dirty="0"/>
              <a:t>a repo. The idea here is that you are going to take this repo and make a version for yourself. You will be able to sync any change I make to this main repo, but at your own changes too. </a:t>
            </a:r>
          </a:p>
          <a:p>
            <a:endParaRPr lang="en-US" i="0" dirty="0"/>
          </a:p>
          <a:p>
            <a:r>
              <a:rPr lang="en-US" i="0" dirty="0"/>
              <a:t>So click Fork and then go ahead and do that…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17</a:t>
            </a:fld>
            <a:endParaRPr lang="en-US"/>
          </a:p>
        </p:txBody>
      </p:sp>
    </p:spTree>
    <p:extLst>
      <p:ext uri="{BB962C8B-B14F-4D97-AF65-F5344CB8AC3E}">
        <p14:creationId xmlns:p14="http://schemas.microsoft.com/office/powerpoint/2010/main" val="370119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you should see something like this now. It’s a forked repo; it’s yours and you can make any changes to it that you want, whereas you can’t make changes to my version because I made it read-only.</a:t>
            </a:r>
          </a:p>
          <a:p>
            <a:endParaRPr lang="en-US" dirty="0"/>
          </a:p>
          <a:p>
            <a:r>
              <a:rPr lang="en-US" dirty="0"/>
              <a:t>So let’s do this thing! You will make some changes to your repo, first using GitHub.com and then I’ll show you how to do things locally. </a:t>
            </a:r>
          </a:p>
        </p:txBody>
      </p:sp>
      <p:sp>
        <p:nvSpPr>
          <p:cNvPr id="4" name="Slide Number Placeholder 3"/>
          <p:cNvSpPr>
            <a:spLocks noGrp="1"/>
          </p:cNvSpPr>
          <p:nvPr>
            <p:ph type="sldNum" sz="quarter" idx="5"/>
          </p:nvPr>
        </p:nvSpPr>
        <p:spPr/>
        <p:txBody>
          <a:bodyPr/>
          <a:lstStyle/>
          <a:p>
            <a:fld id="{F9DB3DAC-CD90-4DD2-80B1-E135CFB4F8DD}" type="slidenum">
              <a:rPr lang="en-US" smtClean="0"/>
              <a:t>18</a:t>
            </a:fld>
            <a:endParaRPr lang="en-US"/>
          </a:p>
        </p:txBody>
      </p:sp>
    </p:spTree>
    <p:extLst>
      <p:ext uri="{BB962C8B-B14F-4D97-AF65-F5344CB8AC3E}">
        <p14:creationId xmlns:p14="http://schemas.microsoft.com/office/powerpoint/2010/main" val="248651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in this demo we’ll do a few common operations to get a handle of how GitHub.com works. You will find some demo notes to follow along.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917219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you start making your changes and possibly I make mine, you might want to know how to track all that work. Well here it is. “Fetch upstream” means “bring in changes from the original owner’s repo.” The commits are each time a commit was made. </a:t>
            </a:r>
          </a:p>
        </p:txBody>
      </p:sp>
      <p:sp>
        <p:nvSpPr>
          <p:cNvPr id="4" name="Slide Number Placeholder 3"/>
          <p:cNvSpPr>
            <a:spLocks noGrp="1"/>
          </p:cNvSpPr>
          <p:nvPr>
            <p:ph type="sldNum" sz="quarter" idx="5"/>
          </p:nvPr>
        </p:nvSpPr>
        <p:spPr/>
        <p:txBody>
          <a:bodyPr/>
          <a:lstStyle/>
          <a:p>
            <a:fld id="{F9DB3DAC-CD90-4DD2-80B1-E135CFB4F8DD}" type="slidenum">
              <a:rPr lang="en-US" smtClean="0"/>
              <a:t>20</a:t>
            </a:fld>
            <a:endParaRPr lang="en-US"/>
          </a:p>
        </p:txBody>
      </p:sp>
    </p:spTree>
    <p:extLst>
      <p:ext uri="{BB962C8B-B14F-4D97-AF65-F5344CB8AC3E}">
        <p14:creationId xmlns:p14="http://schemas.microsoft.com/office/powerpoint/2010/main" val="3033301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thus far about GitHub? Obviously it’s a big honking subject and one of those things where no one person knows it all. But are you seeing some of the benefits? </a:t>
            </a:r>
          </a:p>
        </p:txBody>
      </p:sp>
      <p:sp>
        <p:nvSpPr>
          <p:cNvPr id="4" name="Slide Number Placeholder 3"/>
          <p:cNvSpPr>
            <a:spLocks noGrp="1"/>
          </p:cNvSpPr>
          <p:nvPr>
            <p:ph type="sldNum" sz="quarter" idx="5"/>
          </p:nvPr>
        </p:nvSpPr>
        <p:spPr/>
        <p:txBody>
          <a:bodyPr/>
          <a:lstStyle/>
          <a:p>
            <a:fld id="{F9DB3DAC-CD90-4DD2-80B1-E135CFB4F8DD}" type="slidenum">
              <a:rPr lang="en-US" smtClean="0"/>
              <a:t>21</a:t>
            </a:fld>
            <a:endParaRPr lang="en-US"/>
          </a:p>
        </p:txBody>
      </p:sp>
    </p:spTree>
    <p:extLst>
      <p:ext uri="{BB962C8B-B14F-4D97-AF65-F5344CB8AC3E}">
        <p14:creationId xmlns:p14="http://schemas.microsoft.com/office/powerpoint/2010/main" val="180913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with this idea of further unbundling. By the end of this workshop you’ll have run Python in </a:t>
            </a:r>
            <a:r>
              <a:rPr lang="en-US" dirty="0" err="1"/>
              <a:t>Rstudio</a:t>
            </a:r>
            <a:r>
              <a:rPr lang="en-US" dirty="0"/>
              <a:t> and R in Jupyter. And you’ll even have run Python and R together. What a </a:t>
            </a:r>
            <a:r>
              <a:rPr lang="en-US" dirty="0" err="1"/>
              <a:t>headspin</a:t>
            </a:r>
            <a:r>
              <a:rPr lang="en-US" dirty="0"/>
              <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4029739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hey look at that. We are on the section about GitHub! </a:t>
            </a:r>
          </a:p>
          <a:p>
            <a:r>
              <a:rPr lang="en-US" dirty="0"/>
              <a:t>Poll if you had heard of GitHub before….</a:t>
            </a:r>
          </a:p>
          <a:p>
            <a:r>
              <a:rPr lang="en-US" dirty="0"/>
              <a:t>What do people use it for? What do you want to use it for?</a:t>
            </a:r>
          </a:p>
          <a:p>
            <a:endParaRPr lang="en-US" dirty="0"/>
          </a:p>
          <a:p>
            <a:r>
              <a:rPr lang="en-US" dirty="0"/>
              <a:t>Poll if you have a GitHub account… that is a trick question because you should have this already! </a:t>
            </a:r>
          </a:p>
        </p:txBody>
      </p:sp>
      <p:sp>
        <p:nvSpPr>
          <p:cNvPr id="4" name="Slide Number Placeholder 3"/>
          <p:cNvSpPr>
            <a:spLocks noGrp="1"/>
          </p:cNvSpPr>
          <p:nvPr>
            <p:ph type="sldNum" sz="quarter" idx="5"/>
          </p:nvPr>
        </p:nvSpPr>
        <p:spPr/>
        <p:txBody>
          <a:bodyPr/>
          <a:lstStyle/>
          <a:p>
            <a:fld id="{F9DB3DAC-CD90-4DD2-80B1-E135CFB4F8DD}" type="slidenum">
              <a:rPr lang="en-US" smtClean="0"/>
              <a:t>22</a:t>
            </a:fld>
            <a:endParaRPr lang="en-US"/>
          </a:p>
        </p:txBody>
      </p:sp>
    </p:spTree>
    <p:extLst>
      <p:ext uri="{BB962C8B-B14F-4D97-AF65-F5344CB8AC3E}">
        <p14:creationId xmlns:p14="http://schemas.microsoft.com/office/powerpoint/2010/main" val="1853731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are getting the hang of working on GitHub.com, let’s throw your computer into the mix. This adds a layer of complexity but it’s worth it because this way you’ll be able to interact with files on a much deeper basis, versus what you can do with files directly on the website is pretty limited. </a:t>
            </a:r>
          </a:p>
          <a:p>
            <a:endParaRPr lang="en-US" dirty="0"/>
          </a:p>
          <a:p>
            <a:r>
              <a:rPr lang="en-US" dirty="0"/>
              <a:t>Remember, what’s on GitHub.com is the source of truth, so you are going to “pull” data down from the cloud to your computer. You will make your commits, just like we were doing on the website. Then you will push those back to the cloud. </a:t>
            </a:r>
          </a:p>
        </p:txBody>
      </p:sp>
      <p:sp>
        <p:nvSpPr>
          <p:cNvPr id="4" name="Slide Number Placeholder 3"/>
          <p:cNvSpPr>
            <a:spLocks noGrp="1"/>
          </p:cNvSpPr>
          <p:nvPr>
            <p:ph type="sldNum" sz="quarter" idx="5"/>
          </p:nvPr>
        </p:nvSpPr>
        <p:spPr/>
        <p:txBody>
          <a:bodyPr/>
          <a:lstStyle/>
          <a:p>
            <a:fld id="{F9DB3DAC-CD90-4DD2-80B1-E135CFB4F8DD}" type="slidenum">
              <a:rPr lang="en-US" smtClean="0"/>
              <a:t>23</a:t>
            </a:fld>
            <a:endParaRPr lang="en-US"/>
          </a:p>
        </p:txBody>
      </p:sp>
    </p:spTree>
    <p:extLst>
      <p:ext uri="{BB962C8B-B14F-4D97-AF65-F5344CB8AC3E}">
        <p14:creationId xmlns:p14="http://schemas.microsoft.com/office/powerpoint/2010/main" val="228119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GitHub is complicated enough and we only have so much time in this workshop; so I really want to focus on the conceptual underpinnings of what GH is and why people use it rather than you memorizing a bunch of commands. So rather than do all this at the command line, we are going to use GitHub Desktop. </a:t>
            </a:r>
          </a:p>
          <a:p>
            <a:endParaRPr lang="en-US" dirty="0"/>
          </a:p>
          <a:p>
            <a:r>
              <a:rPr lang="en-US" dirty="0"/>
              <a:t>This is going to be an app-like navigator to walk us through the version control process. A lot of purists will scoff at this and one of the biggest complaints is that it’s too limited in the tasks it can do. That may be true if you’re doing pretty sophisticated work but to get up and running and do the essential tasks; GH Desktop is great. </a:t>
            </a:r>
          </a:p>
        </p:txBody>
      </p:sp>
      <p:sp>
        <p:nvSpPr>
          <p:cNvPr id="4" name="Slide Number Placeholder 3"/>
          <p:cNvSpPr>
            <a:spLocks noGrp="1"/>
          </p:cNvSpPr>
          <p:nvPr>
            <p:ph type="sldNum" sz="quarter" idx="5"/>
          </p:nvPr>
        </p:nvSpPr>
        <p:spPr/>
        <p:txBody>
          <a:bodyPr/>
          <a:lstStyle/>
          <a:p>
            <a:fld id="{F9DB3DAC-CD90-4DD2-80B1-E135CFB4F8DD}" type="slidenum">
              <a:rPr lang="en-US" smtClean="0"/>
              <a:t>24</a:t>
            </a:fld>
            <a:endParaRPr lang="en-US"/>
          </a:p>
        </p:txBody>
      </p:sp>
    </p:spTree>
    <p:extLst>
      <p:ext uri="{BB962C8B-B14F-4D97-AF65-F5344CB8AC3E}">
        <p14:creationId xmlns:p14="http://schemas.microsoft.com/office/powerpoint/2010/main" val="4271842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in mind: Let’s do a few things here to work locally with a GitHub repo. First we will clone the repo, which means connecting the repo to our computer. We’ll then do some pushing and pulling, so you get a sense of how that works.</a:t>
            </a:r>
          </a:p>
          <a:p>
            <a:endParaRPr lang="en-US" dirty="0"/>
          </a:p>
          <a:p>
            <a:r>
              <a:rPr lang="en-US" dirty="0"/>
              <a:t>And as always, there will be demo notes.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322976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tour of GitHub for this course is over! Just a few more things to note. First as you might hope from a version control system, nearly everything you do in GitHub can be undone. That means if you commit something, you can uncommit it. If you delete a branch, you can get it back.</a:t>
            </a:r>
          </a:p>
          <a:p>
            <a:endParaRPr lang="en-US" dirty="0"/>
          </a:p>
          <a:p>
            <a:r>
              <a:rPr lang="en-US" dirty="0"/>
              <a:t>Another thing is that to really unlock the features of GitHub, it’s best to work with code-based files like R scripts, Jupyter notebooks, etc. Office files like Word or PowerPoint are collections of data stored as a single entity. This is called a “blob” and since it’s a single entity, there’s not much to track. </a:t>
            </a:r>
          </a:p>
          <a:p>
            <a:endParaRPr lang="en-US" dirty="0"/>
          </a:p>
          <a:p>
            <a:r>
              <a:rPr lang="en-US" dirty="0"/>
              <a:t>Another thing is that GitHub is not the only show in town with this. GitLab has become popular along with others to augment Git with cloud-based sharing and collaboration.</a:t>
            </a:r>
          </a:p>
          <a:p>
            <a:endParaRPr lang="en-US" dirty="0"/>
          </a:p>
          <a:p>
            <a:r>
              <a:rPr lang="en-US" dirty="0"/>
              <a:t>I hope that you enjoyed this tour of GitHub! We will be covering a little bit more in the next class so that you can create a repo for your final project. </a:t>
            </a:r>
          </a:p>
        </p:txBody>
      </p:sp>
      <p:sp>
        <p:nvSpPr>
          <p:cNvPr id="4" name="Slide Number Placeholder 3"/>
          <p:cNvSpPr>
            <a:spLocks noGrp="1"/>
          </p:cNvSpPr>
          <p:nvPr>
            <p:ph type="sldNum" sz="quarter" idx="5"/>
          </p:nvPr>
        </p:nvSpPr>
        <p:spPr/>
        <p:txBody>
          <a:bodyPr/>
          <a:lstStyle/>
          <a:p>
            <a:fld id="{F9DB3DAC-CD90-4DD2-80B1-E135CFB4F8DD}" type="slidenum">
              <a:rPr lang="en-US" smtClean="0"/>
              <a:t>26</a:t>
            </a:fld>
            <a:endParaRPr lang="en-US"/>
          </a:p>
        </p:txBody>
      </p:sp>
    </p:spTree>
    <p:extLst>
      <p:ext uri="{BB962C8B-B14F-4D97-AF65-F5344CB8AC3E}">
        <p14:creationId xmlns:p14="http://schemas.microsoft.com/office/powerpoint/2010/main" val="174110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all for now with GitHub but just one more aside. Chances are high that packages you remember using from the book are maintained on GitHub. For example, here’s the account page for the tidyverse collection of packages. It’s worth checking out, just to see the scope of many of these projects and how they have developed over time. Because open source teams tend to work all over the world and asynchronously, GitHub is a good meeting place for them.</a:t>
            </a:r>
          </a:p>
          <a:p>
            <a:endParaRPr lang="en-US" dirty="0"/>
          </a:p>
          <a:p>
            <a:r>
              <a:rPr lang="en-US" dirty="0"/>
              <a:t>And if you really want to dig into the world of open source, GitHub, etc. Check out this book Working in Public. I really enjoyed it. You’ll continue to hone your perspective on how open source works and I think it’s certainly worthwhile being an educated consumer about where your analytics tools come from. </a:t>
            </a:r>
          </a:p>
        </p:txBody>
      </p:sp>
      <p:sp>
        <p:nvSpPr>
          <p:cNvPr id="4" name="Slide Number Placeholder 3"/>
          <p:cNvSpPr>
            <a:spLocks noGrp="1"/>
          </p:cNvSpPr>
          <p:nvPr>
            <p:ph type="sldNum" sz="quarter" idx="5"/>
          </p:nvPr>
        </p:nvSpPr>
        <p:spPr/>
        <p:txBody>
          <a:bodyPr/>
          <a:lstStyle/>
          <a:p>
            <a:fld id="{F9DB3DAC-CD90-4DD2-80B1-E135CFB4F8DD}" type="slidenum">
              <a:rPr lang="en-US" smtClean="0"/>
              <a:t>27</a:t>
            </a:fld>
            <a:endParaRPr lang="en-US"/>
          </a:p>
        </p:txBody>
      </p:sp>
    </p:spTree>
    <p:extLst>
      <p:ext uri="{BB962C8B-B14F-4D97-AF65-F5344CB8AC3E}">
        <p14:creationId xmlns:p14="http://schemas.microsoft.com/office/powerpoint/2010/main" val="420858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any questions about GitHub before we move onto R Markdown? </a:t>
            </a:r>
          </a:p>
        </p:txBody>
      </p:sp>
      <p:sp>
        <p:nvSpPr>
          <p:cNvPr id="4" name="Slide Number Placeholder 3"/>
          <p:cNvSpPr>
            <a:spLocks noGrp="1"/>
          </p:cNvSpPr>
          <p:nvPr>
            <p:ph type="sldNum" sz="quarter" idx="5"/>
          </p:nvPr>
        </p:nvSpPr>
        <p:spPr/>
        <p:txBody>
          <a:bodyPr/>
          <a:lstStyle/>
          <a:p>
            <a:fld id="{F9DB3DAC-CD90-4DD2-80B1-E135CFB4F8DD}" type="slidenum">
              <a:rPr lang="en-US" smtClean="0"/>
              <a:t>28</a:t>
            </a:fld>
            <a:endParaRPr lang="en-US"/>
          </a:p>
        </p:txBody>
      </p:sp>
    </p:spTree>
    <p:extLst>
      <p:ext uri="{BB962C8B-B14F-4D97-AF65-F5344CB8AC3E}">
        <p14:creationId xmlns:p14="http://schemas.microsoft.com/office/powerpoint/2010/main" val="266061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infrastructure down for making reproducible projects, let’s put together the front-end packaging that the end user will work with. We’re going to do this with R Notebooks. </a:t>
            </a:r>
          </a:p>
        </p:txBody>
      </p:sp>
      <p:sp>
        <p:nvSpPr>
          <p:cNvPr id="4" name="Slide Number Placeholder 3"/>
          <p:cNvSpPr>
            <a:spLocks noGrp="1"/>
          </p:cNvSpPr>
          <p:nvPr>
            <p:ph type="sldNum" sz="quarter" idx="5"/>
          </p:nvPr>
        </p:nvSpPr>
        <p:spPr/>
        <p:txBody>
          <a:bodyPr/>
          <a:lstStyle/>
          <a:p>
            <a:fld id="{F9DB3DAC-CD90-4DD2-80B1-E135CFB4F8DD}" type="slidenum">
              <a:rPr lang="en-US" smtClean="0"/>
              <a:t>30</a:t>
            </a:fld>
            <a:endParaRPr lang="en-US"/>
          </a:p>
        </p:txBody>
      </p:sp>
    </p:spTree>
    <p:extLst>
      <p:ext uri="{BB962C8B-B14F-4D97-AF65-F5344CB8AC3E}">
        <p14:creationId xmlns:p14="http://schemas.microsoft.com/office/powerpoint/2010/main" val="2219067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already familiar with the idea of a Notebook, as in Jupyter. R Markdown will be pretty similar. We can intersperse code with text, except in that case we can work with all different languages in the same notebook. We will be using a flavor of Markdown called, not surprisingly, R Markdown.  </a:t>
            </a:r>
            <a:br>
              <a:rPr lang="en-US" dirty="0"/>
            </a:br>
            <a:br>
              <a:rPr lang="en-US" dirty="0"/>
            </a:br>
            <a:r>
              <a:rPr lang="en-US" dirty="0"/>
              <a:t>R Markdown is a little more flexible in how you can design it compared to Jupyter which makes it a little easier for stuff like this. </a:t>
            </a:r>
          </a:p>
          <a:p>
            <a:endParaRPr lang="en-US" dirty="0"/>
          </a:p>
          <a:p>
            <a:r>
              <a:rPr lang="en-US" dirty="0"/>
              <a:t>Once we put our notebook together, we’re able to render it in a variety of outputs. We’ll play around with PDF, Word and HTML here. </a:t>
            </a:r>
          </a:p>
          <a:p>
            <a:endParaRPr lang="en-US" dirty="0"/>
          </a:p>
          <a:p>
            <a:r>
              <a:rPr lang="en-US" dirty="0"/>
              <a:t>All right, are you ready to dive into </a:t>
            </a:r>
          </a:p>
          <a:p>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31</a:t>
            </a:fld>
            <a:endParaRPr lang="en-US"/>
          </a:p>
        </p:txBody>
      </p:sp>
    </p:spTree>
    <p:extLst>
      <p:ext uri="{BB962C8B-B14F-4D97-AF65-F5344CB8AC3E}">
        <p14:creationId xmlns:p14="http://schemas.microsoft.com/office/powerpoint/2010/main" val="1681309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0" dirty="0">
                <a:solidFill>
                  <a:srgbClr val="707070"/>
                </a:solidFill>
                <a:latin typeface="Pragmatica" panose="020B0403040502020204" pitchFamily="34" charset="0"/>
              </a:rPr>
              <a:t>OK, when you get to the file it may look a bit like anarchy. It’s not very pleasant to look at but we will have a decent workaround momentarily. </a:t>
            </a:r>
          </a:p>
          <a:p>
            <a:pPr>
              <a:buClr>
                <a:srgbClr val="CF3338"/>
              </a:buClr>
            </a:pPr>
            <a:endParaRPr lang="en-US" sz="1200" i="0" dirty="0">
              <a:solidFill>
                <a:srgbClr val="707070"/>
              </a:solidFill>
              <a:latin typeface="Pragmatica" panose="020B0403040502020204" pitchFamily="34" charset="0"/>
            </a:endParaRPr>
          </a:p>
          <a:p>
            <a:pPr>
              <a:buClr>
                <a:srgbClr val="CF3338"/>
              </a:buClr>
            </a:pPr>
            <a:r>
              <a:rPr lang="en-US" sz="1200" i="0" dirty="0">
                <a:solidFill>
                  <a:srgbClr val="707070"/>
                </a:solidFill>
                <a:latin typeface="Pragmatica" panose="020B0403040502020204" pitchFamily="34" charset="0"/>
              </a:rPr>
              <a:t>The file extension will be .</a:t>
            </a:r>
            <a:r>
              <a:rPr lang="en-US" sz="1200" i="0" dirty="0" err="1">
                <a:solidFill>
                  <a:srgbClr val="707070"/>
                </a:solidFill>
                <a:latin typeface="Pragmatica" panose="020B0403040502020204" pitchFamily="34" charset="0"/>
              </a:rPr>
              <a:t>Rmd</a:t>
            </a:r>
            <a:r>
              <a:rPr lang="en-US" sz="1200" i="0" dirty="0">
                <a:solidFill>
                  <a:srgbClr val="707070"/>
                </a:solidFill>
                <a:latin typeface="Pragmatica" panose="020B0403040502020204" pitchFamily="34" charset="0"/>
              </a:rPr>
              <a:t> instead of .R and the file’s metadata will go in the top section. After that there will be text interspersed with code chunks, those are between the three backticks. The code goes there, and the text goes elsewhere, and it’s written using R Markdown.</a:t>
            </a:r>
          </a:p>
          <a:p>
            <a:pPr>
              <a:buClr>
                <a:srgbClr val="CF3338"/>
              </a:buClr>
            </a:pPr>
            <a:endParaRPr lang="en-US" sz="1200" i="0" dirty="0">
              <a:solidFill>
                <a:srgbClr val="707070"/>
              </a:solidFill>
              <a:latin typeface="Pragmatica" panose="020B0403040502020204" pitchFamily="34" charset="0"/>
            </a:endParaRPr>
          </a:p>
          <a:p>
            <a:pPr>
              <a:buClr>
                <a:srgbClr val="CF3338"/>
              </a:buClr>
            </a:pPr>
            <a:r>
              <a:rPr lang="en-US" sz="1200" i="0" dirty="0">
                <a:solidFill>
                  <a:srgbClr val="707070"/>
                </a:solidFill>
                <a:latin typeface="Pragmatica" panose="020B0403040502020204" pitchFamily="34" charset="0"/>
              </a:rPr>
              <a:t>Now this doesn’t look very appealing at the moment, but it turns out R Notebooks are very flexible and make a great choice for writing reports, as you’ll see in the next demo. </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184343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getting R running with Jupyter notebooks.</a:t>
            </a:r>
          </a:p>
          <a:p>
            <a:r>
              <a:rPr lang="en-US" dirty="0"/>
              <a:t>You can get that set up by running these two lines in R. This is going to set up a </a:t>
            </a:r>
            <a:r>
              <a:rPr lang="en-US" i="1" dirty="0"/>
              <a:t>kernel </a:t>
            </a:r>
            <a:r>
              <a:rPr lang="en-US" i="0" dirty="0"/>
              <a:t>that communicates b/w the R language and the notebook. </a:t>
            </a:r>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452957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I want to do in this demo is build on what you learned in the last class about the six or seven sections of presenting an analytics project. You should feel pretty confident in that and I hope you can pitch in there, but along the way I am going to show you a couple of hacks for putting this into R as a reproducible report. </a:t>
            </a:r>
          </a:p>
          <a:p>
            <a:endParaRPr lang="en-US" dirty="0"/>
          </a:p>
          <a:p>
            <a:r>
              <a:rPr lang="en-US" dirty="0"/>
              <a:t>There is a solution file for reference but the file we make together may look a little different. Also I put together some helpful hints for working with R Notebooks in the demo notes. Ready? </a:t>
            </a:r>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243775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Now it’s your turn to try an R Notebook. It doesn’t have to be a fully fledged analysis project, just play around a bit with these features. You will need a dataset to do this so using the data() function may prove handy… </a:t>
            </a:r>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33747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any questions about R Markdown or the analytics project storytelling process? </a:t>
            </a:r>
          </a:p>
        </p:txBody>
      </p:sp>
      <p:sp>
        <p:nvSpPr>
          <p:cNvPr id="4" name="Slide Number Placeholder 3"/>
          <p:cNvSpPr>
            <a:spLocks noGrp="1"/>
          </p:cNvSpPr>
          <p:nvPr>
            <p:ph type="sldNum" sz="quarter" idx="5"/>
          </p:nvPr>
        </p:nvSpPr>
        <p:spPr/>
        <p:txBody>
          <a:bodyPr/>
          <a:lstStyle/>
          <a:p>
            <a:fld id="{F9DB3DAC-CD90-4DD2-80B1-E135CFB4F8DD}" type="slidenum">
              <a:rPr lang="en-US" smtClean="0"/>
              <a:t>35</a:t>
            </a:fld>
            <a:endParaRPr lang="en-US"/>
          </a:p>
        </p:txBody>
      </p:sp>
    </p:spTree>
    <p:extLst>
      <p:ext uri="{BB962C8B-B14F-4D97-AF65-F5344CB8AC3E}">
        <p14:creationId xmlns:p14="http://schemas.microsoft.com/office/powerpoint/2010/main" val="1043175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question you might have, which is a good one, is what if we wanted to make a reproducible project that is more of a dashboard? R Markdown is more of like a static executive report, it’s a useful medium but just different.</a:t>
            </a:r>
          </a:p>
          <a:p>
            <a:endParaRPr lang="en-US" dirty="0"/>
          </a:p>
          <a:p>
            <a:r>
              <a:rPr lang="en-US" dirty="0"/>
              <a:t>Well the R ecosystem does have a way to build dashboards with something called Shiny… But it has a pretty serious learning curve; it’s not easy to use. Power BI is likely to be a more realistic choice. It’s not as reproducible as Shiny, but it does have Power Query which you learned about earlier as being reproducible… AND you can include R with it, which you’ll learn about in next course! </a:t>
            </a:r>
          </a:p>
        </p:txBody>
      </p:sp>
      <p:sp>
        <p:nvSpPr>
          <p:cNvPr id="4" name="Slide Number Placeholder 3"/>
          <p:cNvSpPr>
            <a:spLocks noGrp="1"/>
          </p:cNvSpPr>
          <p:nvPr>
            <p:ph type="sldNum" sz="quarter" idx="5"/>
          </p:nvPr>
        </p:nvSpPr>
        <p:spPr/>
        <p:txBody>
          <a:bodyPr/>
          <a:lstStyle/>
          <a:p>
            <a:fld id="{F9DB3DAC-CD90-4DD2-80B1-E135CFB4F8DD}" type="slidenum">
              <a:rPr lang="en-US" smtClean="0"/>
              <a:t>36</a:t>
            </a:fld>
            <a:endParaRPr lang="en-US"/>
          </a:p>
        </p:txBody>
      </p:sp>
    </p:spTree>
    <p:extLst>
      <p:ext uri="{BB962C8B-B14F-4D97-AF65-F5344CB8AC3E}">
        <p14:creationId xmlns:p14="http://schemas.microsoft.com/office/powerpoint/2010/main" val="1830403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want to go deeper than we were able to in the book. </a:t>
            </a:r>
          </a:p>
        </p:txBody>
      </p:sp>
      <p:sp>
        <p:nvSpPr>
          <p:cNvPr id="4" name="Slide Number Placeholder 3"/>
          <p:cNvSpPr>
            <a:spLocks noGrp="1"/>
          </p:cNvSpPr>
          <p:nvPr>
            <p:ph type="sldNum" sz="quarter" idx="5"/>
          </p:nvPr>
        </p:nvSpPr>
        <p:spPr/>
        <p:txBody>
          <a:bodyPr/>
          <a:lstStyle/>
          <a:p>
            <a:fld id="{F9DB3DAC-CD90-4DD2-80B1-E135CFB4F8DD}" type="slidenum">
              <a:rPr lang="en-US" smtClean="0"/>
              <a:t>37</a:t>
            </a:fld>
            <a:endParaRPr lang="en-US"/>
          </a:p>
        </p:txBody>
      </p:sp>
    </p:spTree>
    <p:extLst>
      <p:ext uri="{BB962C8B-B14F-4D97-AF65-F5344CB8AC3E}">
        <p14:creationId xmlns:p14="http://schemas.microsoft.com/office/powerpoint/2010/main" val="2943061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3397332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assumptions are like hearts,  but you should know about them in case something breaks. </a:t>
            </a:r>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1409357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data, more cleaning, more things to check and also can be harder to interpret. </a:t>
            </a:r>
          </a:p>
        </p:txBody>
      </p:sp>
      <p:sp>
        <p:nvSpPr>
          <p:cNvPr id="4" name="Slide Number Placeholder 3"/>
          <p:cNvSpPr>
            <a:spLocks noGrp="1"/>
          </p:cNvSpPr>
          <p:nvPr>
            <p:ph type="sldNum" sz="quarter" idx="5"/>
          </p:nvPr>
        </p:nvSpPr>
        <p:spPr/>
        <p:txBody>
          <a:bodyPr/>
          <a:lstStyle/>
          <a:p>
            <a:fld id="{F9DB3DAC-CD90-4DD2-80B1-E135CFB4F8DD}" type="slidenum">
              <a:rPr lang="en-US" smtClean="0"/>
              <a:t>41</a:t>
            </a:fld>
            <a:endParaRPr lang="en-US"/>
          </a:p>
        </p:txBody>
      </p:sp>
    </p:spTree>
    <p:extLst>
      <p:ext uri="{BB962C8B-B14F-4D97-AF65-F5344CB8AC3E}">
        <p14:creationId xmlns:p14="http://schemas.microsoft.com/office/powerpoint/2010/main" val="948856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you should do descriptive stats for all the variables…. But we did that in the book, so let’s do correlations to get started. </a:t>
            </a:r>
          </a:p>
        </p:txBody>
      </p:sp>
      <p:sp>
        <p:nvSpPr>
          <p:cNvPr id="4" name="Slide Number Placeholder 3"/>
          <p:cNvSpPr>
            <a:spLocks noGrp="1"/>
          </p:cNvSpPr>
          <p:nvPr>
            <p:ph type="sldNum" sz="quarter" idx="5"/>
          </p:nvPr>
        </p:nvSpPr>
        <p:spPr/>
        <p:txBody>
          <a:bodyPr/>
          <a:lstStyle/>
          <a:p>
            <a:fld id="{3BB66621-ADCC-4EF8-8003-B9D3E881DCD2}" type="slidenum">
              <a:rPr lang="en-US" smtClean="0"/>
              <a:t>42</a:t>
            </a:fld>
            <a:endParaRPr lang="en-US"/>
          </a:p>
        </p:txBody>
      </p:sp>
    </p:spTree>
    <p:extLst>
      <p:ext uri="{BB962C8B-B14F-4D97-AF65-F5344CB8AC3E}">
        <p14:creationId xmlns:p14="http://schemas.microsoft.com/office/powerpoint/2010/main" val="2178625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365934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time for you to practice your regression skills. </a:t>
            </a:r>
          </a:p>
          <a:p>
            <a:endParaRPr lang="en-US" dirty="0"/>
          </a:p>
          <a:p>
            <a:r>
              <a:rPr lang="en-US" dirty="0"/>
              <a:t>I have a fill-in-the-blank exercise ready for you saved on a GitHub Gist. This is a nice feature to know about now that you have a GitHub account! You will unzip it and run the notebook. The kernel is set to R. </a:t>
            </a:r>
          </a:p>
          <a:p>
            <a:endParaRPr lang="en-US" dirty="0"/>
          </a:p>
          <a:p>
            <a:r>
              <a:rPr lang="en-US" dirty="0"/>
              <a:t>If you didn’t know, you are able to read from a web file. </a:t>
            </a:r>
            <a:br>
              <a:rPr lang="en-US" dirty="0"/>
            </a:br>
            <a:r>
              <a:rPr lang="en-US" dirty="0"/>
              <a:t>This will also be some practice on linear regression.</a:t>
            </a:r>
          </a:p>
          <a:p>
            <a:endParaRPr lang="en-US" dirty="0"/>
          </a:p>
          <a:p>
            <a:r>
              <a:rPr lang="en-US" dirty="0"/>
              <a:t>So do this locally and let’s practice (maybe put into breakout groups) and then we’ll reconvene. </a:t>
            </a:r>
          </a:p>
          <a:p>
            <a:endParaRPr lang="en-US" dirty="0"/>
          </a:p>
          <a:p>
            <a:r>
              <a:rPr lang="en-US" dirty="0"/>
              <a:t>If you are wondering where you should be storing this file… well I will show you how to bring it into GitHub momentarily.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4285372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2925820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853665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one of the features that is unlocked for you at this stage of the course is office hours! This is your chance to come with questions related to the book or course for us to walk through. If there aren’t any questions it will be a chance to practice on some additional datasets from the book.</a:t>
            </a:r>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635922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one of the big things of this course is going to be your project. I will want you to come up with a proposal. You are going to need a repo for your project so I’m going to have you put this file in a repo, using Markdown. </a:t>
            </a:r>
          </a:p>
          <a:p>
            <a:endParaRPr lang="en-US" dirty="0"/>
          </a:p>
          <a:p>
            <a:r>
              <a:rPr lang="en-US" dirty="0"/>
              <a:t>Let’s review the guidelines. </a:t>
            </a:r>
          </a:p>
          <a:p>
            <a:endParaRPr lang="en-US" dirty="0"/>
          </a:p>
          <a:p>
            <a:r>
              <a:rPr lang="en-US" dirty="0"/>
              <a:t>Can you get this to me by ______? </a:t>
            </a:r>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3658065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usual there’s a bunch of stuff to track down and download for next time. First of course, you need a dataset. Second, you need to download some stuff related to databases. Feel free to Slack me if you have any questions. </a:t>
            </a:r>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387178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here’s one more demo, about Python dictionaries. Now I got into a little bit of trouble for not including more about this in the book. So I will try to right that wrong here and in so doing you’ll get a little practice because we did use dictionaries a couple of times in the book. I have a mostly-blank notebook for us to work through. The solutions will be available to you in the solutions folder.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95745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thus far? </a:t>
            </a:r>
          </a:p>
        </p:txBody>
      </p:sp>
      <p:sp>
        <p:nvSpPr>
          <p:cNvPr id="4" name="Slide Number Placeholder 3"/>
          <p:cNvSpPr>
            <a:spLocks noGrp="1"/>
          </p:cNvSpPr>
          <p:nvPr>
            <p:ph type="sldNum" sz="quarter" idx="5"/>
          </p:nvPr>
        </p:nvSpPr>
        <p:spPr/>
        <p:txBody>
          <a:bodyPr/>
          <a:lstStyle/>
          <a:p>
            <a:fld id="{F9DB3DAC-CD90-4DD2-80B1-E135CFB4F8DD}" type="slidenum">
              <a:rPr lang="en-US" smtClean="0"/>
              <a:t>8</a:t>
            </a:fld>
            <a:endParaRPr lang="en-US"/>
          </a:p>
        </p:txBody>
      </p:sp>
    </p:spTree>
    <p:extLst>
      <p:ext uri="{BB962C8B-B14F-4D97-AF65-F5344CB8AC3E}">
        <p14:creationId xmlns:p14="http://schemas.microsoft.com/office/powerpoint/2010/main" val="137228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had a little refresher with Python, _and_ you saw how to run R in Jupyter. Pretty good intro!</a:t>
            </a:r>
          </a:p>
          <a:p>
            <a:endParaRPr lang="en-US" dirty="0"/>
          </a:p>
          <a:p>
            <a:endParaRPr lang="en-US" dirty="0"/>
          </a:p>
          <a:p>
            <a:r>
              <a:rPr lang="en-US" dirty="0"/>
              <a:t>But let’s dive into a new topic, reproducible research; what is it and why it should matter to you, even if what you do you wouldn’t consider “research.” </a:t>
            </a:r>
          </a:p>
        </p:txBody>
      </p:sp>
      <p:sp>
        <p:nvSpPr>
          <p:cNvPr id="4" name="Slide Number Placeholder 3"/>
          <p:cNvSpPr>
            <a:spLocks noGrp="1"/>
          </p:cNvSpPr>
          <p:nvPr>
            <p:ph type="sldNum" sz="quarter" idx="5"/>
          </p:nvPr>
        </p:nvSpPr>
        <p:spPr/>
        <p:txBody>
          <a:bodyPr/>
          <a:lstStyle/>
          <a:p>
            <a:fld id="{F9DB3DAC-CD90-4DD2-80B1-E135CFB4F8DD}" type="slidenum">
              <a:rPr lang="en-US" smtClean="0"/>
              <a:t>9</a:t>
            </a:fld>
            <a:endParaRPr lang="en-US"/>
          </a:p>
        </p:txBody>
      </p:sp>
    </p:spTree>
    <p:extLst>
      <p:ext uri="{BB962C8B-B14F-4D97-AF65-F5344CB8AC3E}">
        <p14:creationId xmlns:p14="http://schemas.microsoft.com/office/powerpoint/2010/main" val="36997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framework I got from the book reproducible research with R and </a:t>
            </a:r>
            <a:r>
              <a:rPr lang="en-US" dirty="0" err="1"/>
              <a:t>Rstudio</a:t>
            </a:r>
            <a:r>
              <a:rPr lang="en-US" dirty="0"/>
              <a:t> which may be a nice next read for you. A basic definition is that given the same inputs and processes, the same outputs emerge. Makes sense right? The book talks about this and the benefits of trying to separate these three things.</a:t>
            </a:r>
          </a:p>
          <a:p>
            <a:endParaRPr lang="en-US" dirty="0"/>
          </a:p>
          <a:p>
            <a:r>
              <a:rPr lang="en-US" dirty="0"/>
              <a:t>Now this is a great read but it’s written for a largely academic audience. In this course, we are going to focus on that and why you should care in a business setting. Because reproducibility still really matters.</a:t>
            </a:r>
          </a:p>
          <a:p>
            <a:endParaRPr lang="en-US" dirty="0"/>
          </a:p>
          <a:p>
            <a:r>
              <a:rPr lang="en-US" dirty="0"/>
              <a:t>In particular we are going to use GitHub to manage our reproducible environment, such as how our code changes over time. For the publishing end, we’ll use R Markdown to build easily auditable and re-runnable reports. </a:t>
            </a:r>
          </a:p>
        </p:txBody>
      </p:sp>
      <p:sp>
        <p:nvSpPr>
          <p:cNvPr id="4" name="Slide Number Placeholder 3"/>
          <p:cNvSpPr>
            <a:spLocks noGrp="1"/>
          </p:cNvSpPr>
          <p:nvPr>
            <p:ph type="sldNum" sz="quarter" idx="5"/>
          </p:nvPr>
        </p:nvSpPr>
        <p:spPr/>
        <p:txBody>
          <a:bodyPr/>
          <a:lstStyle/>
          <a:p>
            <a:fld id="{F9DB3DAC-CD90-4DD2-80B1-E135CFB4F8DD}" type="slidenum">
              <a:rPr lang="en-US" smtClean="0"/>
              <a:t>10</a:t>
            </a:fld>
            <a:endParaRPr lang="en-US"/>
          </a:p>
        </p:txBody>
      </p:sp>
    </p:spTree>
    <p:extLst>
      <p:ext uri="{BB962C8B-B14F-4D97-AF65-F5344CB8AC3E}">
        <p14:creationId xmlns:p14="http://schemas.microsoft.com/office/powerpoint/2010/main" val="329311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this matter? Well again, not to delve too deeply into the academic world again, but so </a:t>
            </a:r>
            <a:r>
              <a:rPr lang="en-US" dirty="0" err="1"/>
              <a:t>so</a:t>
            </a:r>
            <a:r>
              <a:rPr lang="en-US" dirty="0"/>
              <a:t> many research studies are just not reproducible, and it really calls into credibility what’s going on in many fields. I don’t know whether it’s intentional or not, that’s for the academics to figure out I guess.</a:t>
            </a:r>
          </a:p>
          <a:p>
            <a:endParaRPr lang="en-US" dirty="0"/>
          </a:p>
          <a:p>
            <a:r>
              <a:rPr lang="en-US" dirty="0"/>
              <a:t>What we want to understand is why this matters for a business and I think many of the Excel horror stories that you might know (but maybe don’t love) are a great example. I am linking to this famous one from the financial crisis of 2008 where Barclays ended up buying more assets than it expected due to hidden rows. If this analysis had been easily reproducible, it would have been easily auditable</a:t>
            </a:r>
          </a:p>
        </p:txBody>
      </p:sp>
      <p:sp>
        <p:nvSpPr>
          <p:cNvPr id="4" name="Slide Number Placeholder 3"/>
          <p:cNvSpPr>
            <a:spLocks noGrp="1"/>
          </p:cNvSpPr>
          <p:nvPr>
            <p:ph type="sldNum" sz="quarter" idx="5"/>
          </p:nvPr>
        </p:nvSpPr>
        <p:spPr/>
        <p:txBody>
          <a:bodyPr/>
          <a:lstStyle/>
          <a:p>
            <a:fld id="{F9DB3DAC-CD90-4DD2-80B1-E135CFB4F8DD}" type="slidenum">
              <a:rPr lang="en-US" smtClean="0"/>
              <a:t>11</a:t>
            </a:fld>
            <a:endParaRPr lang="en-US"/>
          </a:p>
        </p:txBody>
      </p:sp>
    </p:spTree>
    <p:extLst>
      <p:ext uri="{BB962C8B-B14F-4D97-AF65-F5344CB8AC3E}">
        <p14:creationId xmlns:p14="http://schemas.microsoft.com/office/powerpoint/2010/main" val="280085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10/20/2021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10/20/2021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10/20/2021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rmarkdown.rstudio.com/authoring_basics.html" TargetMode="Externa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shiny.rstudio.com/gall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lotly.com/python/ipython-notebook-tutorial/" TargetMode="External"/><Relationship Id="rId5" Type="http://schemas.openxmlformats.org/officeDocument/2006/relationships/hyperlink" Target="https://codedump.io/share/BmRSqbcbEJHB/1/running-pythonbash-code-in-rstudio"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statology.org/heteroscedasticity-regressio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github.com/stringfestdata/aina-full-stack-analyst/blob/main/capstone/proposal.md"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qlitestudio.pl/?act=download&#12290;SQLiteStudio" TargetMode="External"/><Relationship Id="rId3" Type="http://schemas.openxmlformats.org/officeDocument/2006/relationships/image" Target="../media/image1.png"/><Relationship Id="rId7" Type="http://schemas.openxmlformats.org/officeDocument/2006/relationships/hyperlink" Target="https://sqlite.org/download.html"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archive.ics.uci.edu/ml/index.php" TargetMode="External"/><Relationship Id="rId5" Type="http://schemas.openxmlformats.org/officeDocument/2006/relationships/hyperlink" Target="https://www.kaggle.com/datasets" TargetMode="External"/><Relationship Id="rId10" Type="http://schemas.openxmlformats.org/officeDocument/2006/relationships/hyperlink" Target="https://www.guru99.com/download-install-sqlite.html" TargetMode="External"/><Relationship Id="rId4" Type="http://schemas.openxmlformats.org/officeDocument/2006/relationships/hyperlink" Target="https://www.data-is-plural.com/" TargetMode="External"/><Relationship Id="rId9" Type="http://schemas.openxmlformats.org/officeDocument/2006/relationships/hyperlink" Target="https://powerbi.microsoft.com/en-us/download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bit.ly/3tgXEj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5909310"/>
          </a:xfrm>
          <a:prstGeom prst="rect">
            <a:avLst/>
          </a:prstGeom>
          <a:noFill/>
        </p:spPr>
        <p:txBody>
          <a:bodyPr wrap="square" rtlCol="0">
            <a:spAutoFit/>
          </a:bodyPr>
          <a:lstStyle/>
          <a:p>
            <a:r>
              <a:rPr lang="en-US" sz="5400" b="1" i="0" dirty="0">
                <a:solidFill>
                  <a:schemeClr val="bg1"/>
                </a:solidFill>
                <a:effectLst/>
                <a:latin typeface="u2400"/>
              </a:rPr>
              <a:t>✓</a:t>
            </a:r>
            <a:r>
              <a:rPr lang="en-US" sz="5400" b="1" dirty="0">
                <a:solidFill>
                  <a:schemeClr val="bg1"/>
                </a:solidFill>
                <a:latin typeface="Pragmatica" pitchFamily="2" charset="0"/>
              </a:rPr>
              <a:t> GitHub account?</a:t>
            </a:r>
            <a:endParaRPr lang="en-US" sz="5400" b="1" i="0" dirty="0">
              <a:solidFill>
                <a:schemeClr val="bg1"/>
              </a:solidFill>
              <a:effectLst/>
              <a:latin typeface="u2400"/>
            </a:endParaRPr>
          </a:p>
          <a:p>
            <a:r>
              <a:rPr lang="en-US" sz="5400" b="1" i="0" dirty="0">
                <a:solidFill>
                  <a:schemeClr val="bg1"/>
                </a:solidFill>
                <a:effectLst/>
                <a:latin typeface="u2400"/>
              </a:rPr>
              <a:t>✓</a:t>
            </a:r>
            <a:r>
              <a:rPr lang="en-US" sz="5400" b="1" dirty="0">
                <a:solidFill>
                  <a:schemeClr val="bg1"/>
                </a:solidFill>
                <a:latin typeface="Pragmatica" pitchFamily="2" charset="0"/>
              </a:rPr>
              <a:t> Git installed?</a:t>
            </a:r>
          </a:p>
          <a:p>
            <a:r>
              <a:rPr lang="en-US" sz="5400" b="1" i="0" dirty="0">
                <a:solidFill>
                  <a:schemeClr val="bg1"/>
                </a:solidFill>
                <a:effectLst/>
                <a:latin typeface="u2400"/>
              </a:rPr>
              <a:t>✓</a:t>
            </a:r>
            <a:r>
              <a:rPr lang="en-US" sz="5400" b="1" dirty="0">
                <a:solidFill>
                  <a:schemeClr val="bg1"/>
                </a:solidFill>
                <a:latin typeface="Pragmatica" pitchFamily="2" charset="0"/>
              </a:rPr>
              <a:t> GitHub Desktop installed?</a:t>
            </a:r>
          </a:p>
          <a:p>
            <a:r>
              <a:rPr lang="en-US" sz="5400" b="1" i="0" dirty="0">
                <a:solidFill>
                  <a:schemeClr val="bg1"/>
                </a:solidFill>
                <a:effectLst/>
                <a:latin typeface="u2400"/>
              </a:rPr>
              <a:t>✓</a:t>
            </a:r>
            <a:r>
              <a:rPr lang="en-US" sz="5400" b="1" dirty="0">
                <a:solidFill>
                  <a:schemeClr val="bg1"/>
                </a:solidFill>
                <a:latin typeface="Pragmatica" pitchFamily="2" charset="0"/>
              </a:rPr>
              <a:t> VS Code installed?</a:t>
            </a:r>
          </a:p>
          <a:p>
            <a:r>
              <a:rPr lang="en-US" sz="5400" b="1" i="0" dirty="0">
                <a:solidFill>
                  <a:schemeClr val="bg1"/>
                </a:solidFill>
                <a:effectLst/>
                <a:latin typeface="u2400"/>
              </a:rPr>
              <a:t>✓</a:t>
            </a:r>
            <a:r>
              <a:rPr lang="en-US" sz="5400" b="1" dirty="0">
                <a:solidFill>
                  <a:schemeClr val="bg1"/>
                </a:solidFill>
                <a:latin typeface="Pragmatica" pitchFamily="2" charset="0"/>
              </a:rPr>
              <a:t> Access to the course repo? </a:t>
            </a:r>
          </a:p>
          <a:p>
            <a:endParaRPr lang="en-US" sz="5400" b="1" dirty="0">
              <a:solidFill>
                <a:schemeClr val="bg1"/>
              </a:solidFill>
              <a:latin typeface="Pragmatica" pitchFamily="2" charset="0"/>
            </a:endParaRPr>
          </a:p>
          <a:p>
            <a:endParaRPr lang="en-US" sz="54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it? </a:t>
            </a:r>
          </a:p>
        </p:txBody>
      </p:sp>
      <p:sp>
        <p:nvSpPr>
          <p:cNvPr id="3" name="TextBox 2"/>
          <p:cNvSpPr txBox="1"/>
          <p:nvPr/>
        </p:nvSpPr>
        <p:spPr>
          <a:xfrm>
            <a:off x="462987" y="1365813"/>
            <a:ext cx="7886929"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Can the same inputs and processes achieve the same outputs?</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In a broader sense: every step of the project can be re-taken</a:t>
            </a:r>
          </a:p>
          <a:p>
            <a:pPr lvl="1"/>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Reproducible </a:t>
            </a:r>
            <a:r>
              <a:rPr lang="en-US" sz="2800" i="1" dirty="0">
                <a:solidFill>
                  <a:srgbClr val="707070"/>
                </a:solidFill>
                <a:latin typeface="Pragmatica" panose="020B0403040502020204" pitchFamily="34" charset="0"/>
              </a:rPr>
              <a:t>environment</a:t>
            </a:r>
            <a:r>
              <a:rPr lang="en-US" sz="2800" dirty="0">
                <a:solidFill>
                  <a:srgbClr val="707070"/>
                </a:solidFill>
                <a:latin typeface="Pragmatica" panose="020B0403040502020204" pitchFamily="34" charset="0"/>
              </a:rPr>
              <a:t>: Tools used to conduct/track work (we’ll use GitHub)</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Reproducible </a:t>
            </a:r>
            <a:r>
              <a:rPr lang="en-US" sz="2800" i="1" dirty="0">
                <a:solidFill>
                  <a:srgbClr val="707070"/>
                </a:solidFill>
                <a:latin typeface="Pragmatica" panose="020B0403040502020204" pitchFamily="34" charset="0"/>
              </a:rPr>
              <a:t>publisher</a:t>
            </a:r>
            <a:r>
              <a:rPr lang="en-US" sz="2800" dirty="0">
                <a:solidFill>
                  <a:srgbClr val="707070"/>
                </a:solidFill>
                <a:latin typeface="Pragmatica" panose="020B0403040502020204" pitchFamily="34" charset="0"/>
              </a:rPr>
              <a:t>: Tools to present work (we’ll use R Markdown)</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2050" name="Picture 2" descr="Reproducible Research With R and RStudio, Paperback by ...">
            <a:extLst>
              <a:ext uri="{FF2B5EF4-FFF2-40B4-BE49-F238E27FC236}">
                <a16:creationId xmlns:a16="http://schemas.microsoft.com/office/drawing/2014/main" id="{052F0D4D-0146-43D1-A81E-8BC18029C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620" y="1714205"/>
            <a:ext cx="2286393" cy="342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6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Why should you care?</a:t>
            </a:r>
          </a:p>
        </p:txBody>
      </p:sp>
      <p:pic>
        <p:nvPicPr>
          <p:cNvPr id="3074" name="Picture 2" descr="reproduce">
            <a:extLst>
              <a:ext uri="{FF2B5EF4-FFF2-40B4-BE49-F238E27FC236}">
                <a16:creationId xmlns:a16="http://schemas.microsoft.com/office/drawing/2014/main" id="{4C20CD0E-6D0F-4A92-BCAC-4AAD1CE12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37" y="1956635"/>
            <a:ext cx="3786909" cy="3577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459347-D3C1-4082-B674-7193F6A2145E}"/>
              </a:ext>
            </a:extLst>
          </p:cNvPr>
          <p:cNvSpPr txBox="1"/>
          <p:nvPr/>
        </p:nvSpPr>
        <p:spPr>
          <a:xfrm>
            <a:off x="108285" y="5791161"/>
            <a:ext cx="6108030" cy="646331"/>
          </a:xfrm>
          <a:prstGeom prst="rect">
            <a:avLst/>
          </a:prstGeom>
          <a:noFill/>
        </p:spPr>
        <p:txBody>
          <a:bodyPr wrap="square">
            <a:spAutoFit/>
          </a:bodyPr>
          <a:lstStyle/>
          <a:p>
            <a:r>
              <a:rPr lang="en-US" dirty="0"/>
              <a:t>https://www.scottdmiller.com/the-replication-crisis-in-psychology-what-is-and-is-not-being-talked-about/</a:t>
            </a:r>
          </a:p>
        </p:txBody>
      </p:sp>
      <p:sp>
        <p:nvSpPr>
          <p:cNvPr id="12" name="TextBox 11">
            <a:extLst>
              <a:ext uri="{FF2B5EF4-FFF2-40B4-BE49-F238E27FC236}">
                <a16:creationId xmlns:a16="http://schemas.microsoft.com/office/drawing/2014/main" id="{29AC0B42-F624-4562-AF94-D126F749DD0B}"/>
              </a:ext>
            </a:extLst>
          </p:cNvPr>
          <p:cNvSpPr txBox="1"/>
          <p:nvPr/>
        </p:nvSpPr>
        <p:spPr>
          <a:xfrm>
            <a:off x="5440026" y="5594229"/>
            <a:ext cx="6108030" cy="923330"/>
          </a:xfrm>
          <a:prstGeom prst="rect">
            <a:avLst/>
          </a:prstGeom>
          <a:noFill/>
        </p:spPr>
        <p:txBody>
          <a:bodyPr wrap="square">
            <a:spAutoFit/>
          </a:bodyPr>
          <a:lstStyle/>
          <a:p>
            <a:r>
              <a:rPr lang="en-US" dirty="0"/>
              <a:t>https://www.computerworld.com/article/2533631/excel-error-leaves-barclays-with-more-lehman-assets-than-it-bargained-for.html</a:t>
            </a:r>
          </a:p>
        </p:txBody>
      </p:sp>
      <p:pic>
        <p:nvPicPr>
          <p:cNvPr id="6" name="Picture 5">
            <a:extLst>
              <a:ext uri="{FF2B5EF4-FFF2-40B4-BE49-F238E27FC236}">
                <a16:creationId xmlns:a16="http://schemas.microsoft.com/office/drawing/2014/main" id="{8E7F0CD3-407A-4538-8EB8-4D786E4C6979}"/>
              </a:ext>
            </a:extLst>
          </p:cNvPr>
          <p:cNvPicPr>
            <a:picLocks noChangeAspect="1"/>
          </p:cNvPicPr>
          <p:nvPr/>
        </p:nvPicPr>
        <p:blipFill>
          <a:blip r:embed="rId5"/>
          <a:stretch>
            <a:fillRect/>
          </a:stretch>
        </p:blipFill>
        <p:spPr>
          <a:xfrm>
            <a:off x="5440026" y="2437023"/>
            <a:ext cx="6357717" cy="2302795"/>
          </a:xfrm>
          <a:prstGeom prst="rect">
            <a:avLst/>
          </a:prstGeom>
        </p:spPr>
      </p:pic>
    </p:spTree>
    <p:extLst>
      <p:ext uri="{BB962C8B-B14F-4D97-AF65-F5344CB8AC3E}">
        <p14:creationId xmlns:p14="http://schemas.microsoft.com/office/powerpoint/2010/main" val="858497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Know your enemy</a:t>
            </a:r>
          </a:p>
        </p:txBody>
      </p:sp>
      <p:pic>
        <p:nvPicPr>
          <p:cNvPr id="3" name="Picture 2" descr="A person wearing glasses&#10;&#10;Description automatically generated">
            <a:extLst>
              <a:ext uri="{FF2B5EF4-FFF2-40B4-BE49-F238E27FC236}">
                <a16:creationId xmlns:a16="http://schemas.microsoft.com/office/drawing/2014/main" id="{28BAA874-EBA1-47C9-873B-FAA510AE98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9208" y="1418400"/>
            <a:ext cx="6791192" cy="5093394"/>
          </a:xfrm>
          <a:prstGeom prst="rect">
            <a:avLst/>
          </a:prstGeom>
        </p:spPr>
      </p:pic>
    </p:spTree>
    <p:extLst>
      <p:ext uri="{BB962C8B-B14F-4D97-AF65-F5344CB8AC3E}">
        <p14:creationId xmlns:p14="http://schemas.microsoft.com/office/powerpoint/2010/main" val="378488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The reproducible environment: Git &amp; GitHub</a:t>
            </a:r>
          </a:p>
        </p:txBody>
      </p:sp>
    </p:spTree>
    <p:extLst>
      <p:ext uri="{BB962C8B-B14F-4D97-AF65-F5344CB8AC3E}">
        <p14:creationId xmlns:p14="http://schemas.microsoft.com/office/powerpoint/2010/main" val="242150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Version control with Git</a:t>
            </a:r>
          </a:p>
        </p:txBody>
      </p:sp>
      <p:pic>
        <p:nvPicPr>
          <p:cNvPr id="4" name="Picture 3" descr="A picture containing text, person&#10;&#10;Description automatically generated">
            <a:extLst>
              <a:ext uri="{FF2B5EF4-FFF2-40B4-BE49-F238E27FC236}">
                <a16:creationId xmlns:a16="http://schemas.microsoft.com/office/drawing/2014/main" id="{91536E78-3C6E-4052-88EF-F993D5D46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0" y="1700432"/>
            <a:ext cx="4762500" cy="4762500"/>
          </a:xfrm>
          <a:prstGeom prst="rect">
            <a:avLst/>
          </a:prstGeom>
        </p:spPr>
      </p:pic>
    </p:spTree>
    <p:extLst>
      <p:ext uri="{BB962C8B-B14F-4D97-AF65-F5344CB8AC3E}">
        <p14:creationId xmlns:p14="http://schemas.microsoft.com/office/powerpoint/2010/main" val="144485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Git + cloud hosting &amp; collaboration: GitHub</a:t>
            </a:r>
          </a:p>
        </p:txBody>
      </p:sp>
      <p:pic>
        <p:nvPicPr>
          <p:cNvPr id="4098" name="Picture 2">
            <a:extLst>
              <a:ext uri="{FF2B5EF4-FFF2-40B4-BE49-F238E27FC236}">
                <a16:creationId xmlns:a16="http://schemas.microsoft.com/office/drawing/2014/main" id="{D013E211-6AFB-41E9-817D-89A40A39C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95" y="2220466"/>
            <a:ext cx="5372100" cy="4219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4DB82A-6F6A-44F8-849D-E9A0AFB9DA63}"/>
              </a:ext>
            </a:extLst>
          </p:cNvPr>
          <p:cNvSpPr txBox="1"/>
          <p:nvPr/>
        </p:nvSpPr>
        <p:spPr>
          <a:xfrm>
            <a:off x="651164" y="6440041"/>
            <a:ext cx="10165772" cy="369332"/>
          </a:xfrm>
          <a:prstGeom prst="rect">
            <a:avLst/>
          </a:prstGeom>
          <a:noFill/>
        </p:spPr>
        <p:txBody>
          <a:bodyPr wrap="square">
            <a:spAutoFit/>
          </a:bodyPr>
          <a:lstStyle/>
          <a:p>
            <a:r>
              <a:rPr lang="en-US" dirty="0"/>
              <a:t>https://github.com/stringfestdata/advancing-into-analytics-book</a:t>
            </a:r>
          </a:p>
        </p:txBody>
      </p:sp>
      <p:pic>
        <p:nvPicPr>
          <p:cNvPr id="4" name="Picture 3">
            <a:extLst>
              <a:ext uri="{FF2B5EF4-FFF2-40B4-BE49-F238E27FC236}">
                <a16:creationId xmlns:a16="http://schemas.microsoft.com/office/drawing/2014/main" id="{A2F8D5C2-7DD3-4A62-B8ED-1F8B1AD04B0F}"/>
              </a:ext>
            </a:extLst>
          </p:cNvPr>
          <p:cNvPicPr>
            <a:picLocks noChangeAspect="1"/>
          </p:cNvPicPr>
          <p:nvPr/>
        </p:nvPicPr>
        <p:blipFill>
          <a:blip r:embed="rId5"/>
          <a:stretch>
            <a:fillRect/>
          </a:stretch>
        </p:blipFill>
        <p:spPr>
          <a:xfrm>
            <a:off x="5910415" y="2220466"/>
            <a:ext cx="5672167" cy="3037334"/>
          </a:xfrm>
          <a:prstGeom prst="rect">
            <a:avLst/>
          </a:prstGeom>
        </p:spPr>
      </p:pic>
      <p:sp>
        <p:nvSpPr>
          <p:cNvPr id="9" name="TextBox 8">
            <a:extLst>
              <a:ext uri="{FF2B5EF4-FFF2-40B4-BE49-F238E27FC236}">
                <a16:creationId xmlns:a16="http://schemas.microsoft.com/office/drawing/2014/main" id="{1D3317D2-E696-4825-9464-9AB440F49DF4}"/>
              </a:ext>
            </a:extLst>
          </p:cNvPr>
          <p:cNvSpPr txBox="1"/>
          <p:nvPr/>
        </p:nvSpPr>
        <p:spPr>
          <a:xfrm>
            <a:off x="6012029" y="5257800"/>
            <a:ext cx="3817771" cy="523220"/>
          </a:xfrm>
          <a:prstGeom prst="rect">
            <a:avLst/>
          </a:prstGeom>
          <a:noFill/>
        </p:spPr>
        <p:txBody>
          <a:bodyPr wrap="square">
            <a:spAutoFit/>
          </a:bodyPr>
          <a:lstStyle/>
          <a:p>
            <a:r>
              <a:rPr lang="en-US" sz="2800" dirty="0">
                <a:solidFill>
                  <a:srgbClr val="707070"/>
                </a:solidFill>
                <a:latin typeface="Pragmatica"/>
              </a:rPr>
              <a:t>It does have stars…</a:t>
            </a:r>
          </a:p>
        </p:txBody>
      </p:sp>
    </p:spTree>
    <p:extLst>
      <p:ext uri="{BB962C8B-B14F-4D97-AF65-F5344CB8AC3E}">
        <p14:creationId xmlns:p14="http://schemas.microsoft.com/office/powerpoint/2010/main" val="331603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It’s all about a source of truth</a:t>
            </a:r>
          </a:p>
        </p:txBody>
      </p:sp>
      <p:pic>
        <p:nvPicPr>
          <p:cNvPr id="6146" name="Picture 2">
            <a:extLst>
              <a:ext uri="{FF2B5EF4-FFF2-40B4-BE49-F238E27FC236}">
                <a16:creationId xmlns:a16="http://schemas.microsoft.com/office/drawing/2014/main" id="{7F007D0A-D617-410F-B56A-87FB6FEFE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0628" y="1396754"/>
            <a:ext cx="8476343" cy="492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1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It’s social and collaborative</a:t>
            </a:r>
          </a:p>
        </p:txBody>
      </p:sp>
      <p:pic>
        <p:nvPicPr>
          <p:cNvPr id="4" name="Picture 3">
            <a:extLst>
              <a:ext uri="{FF2B5EF4-FFF2-40B4-BE49-F238E27FC236}">
                <a16:creationId xmlns:a16="http://schemas.microsoft.com/office/drawing/2014/main" id="{FBB0981D-4E4C-4051-AA62-743883513BE6}"/>
              </a:ext>
            </a:extLst>
          </p:cNvPr>
          <p:cNvPicPr>
            <a:picLocks noChangeAspect="1"/>
          </p:cNvPicPr>
          <p:nvPr/>
        </p:nvPicPr>
        <p:blipFill>
          <a:blip r:embed="rId4"/>
          <a:stretch>
            <a:fillRect/>
          </a:stretch>
        </p:blipFill>
        <p:spPr>
          <a:xfrm>
            <a:off x="824345" y="1387837"/>
            <a:ext cx="9667028" cy="4694308"/>
          </a:xfrm>
          <a:prstGeom prst="rect">
            <a:avLst/>
          </a:prstGeom>
        </p:spPr>
      </p:pic>
    </p:spTree>
    <p:extLst>
      <p:ext uri="{BB962C8B-B14F-4D97-AF65-F5344CB8AC3E}">
        <p14:creationId xmlns:p14="http://schemas.microsoft.com/office/powerpoint/2010/main" val="162978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It’s your version now…</a:t>
            </a:r>
          </a:p>
        </p:txBody>
      </p:sp>
      <p:pic>
        <p:nvPicPr>
          <p:cNvPr id="4" name="Picture 3">
            <a:extLst>
              <a:ext uri="{FF2B5EF4-FFF2-40B4-BE49-F238E27FC236}">
                <a16:creationId xmlns:a16="http://schemas.microsoft.com/office/drawing/2014/main" id="{4DF6B821-9CC8-46B1-A719-54D44D87F84B}"/>
              </a:ext>
            </a:extLst>
          </p:cNvPr>
          <p:cNvPicPr>
            <a:picLocks noChangeAspect="1"/>
          </p:cNvPicPr>
          <p:nvPr/>
        </p:nvPicPr>
        <p:blipFill>
          <a:blip r:embed="rId4"/>
          <a:stretch>
            <a:fillRect/>
          </a:stretch>
        </p:blipFill>
        <p:spPr>
          <a:xfrm>
            <a:off x="1255485" y="1387607"/>
            <a:ext cx="9681029" cy="5081445"/>
          </a:xfrm>
          <a:prstGeom prst="rect">
            <a:avLst/>
          </a:prstGeom>
        </p:spPr>
      </p:pic>
      <p:sp>
        <p:nvSpPr>
          <p:cNvPr id="2" name="Rectangle 1">
            <a:extLst>
              <a:ext uri="{FF2B5EF4-FFF2-40B4-BE49-F238E27FC236}">
                <a16:creationId xmlns:a16="http://schemas.microsoft.com/office/drawing/2014/main" id="{C3773B48-7270-41F7-90BA-C8342C410D66}"/>
              </a:ext>
            </a:extLst>
          </p:cNvPr>
          <p:cNvSpPr/>
          <p:nvPr/>
        </p:nvSpPr>
        <p:spPr>
          <a:xfrm>
            <a:off x="1475509" y="2057400"/>
            <a:ext cx="3075708" cy="609600"/>
          </a:xfrm>
          <a:prstGeom prst="rect">
            <a:avLst/>
          </a:prstGeom>
          <a:noFill/>
          <a:ln w="28575">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32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4401205"/>
          </a:xfrm>
          <a:prstGeom prst="rect">
            <a:avLst/>
          </a:prstGeom>
          <a:noFill/>
        </p:spPr>
        <p:txBody>
          <a:bodyPr wrap="square" rtlCol="0">
            <a:spAutoFit/>
          </a:bodyPr>
          <a:lstStyle/>
          <a:p>
            <a:r>
              <a:rPr lang="en-US" sz="2800" b="1" dirty="0">
                <a:solidFill>
                  <a:srgbClr val="CF3338"/>
                </a:solidFill>
                <a:latin typeface="Pragmatica" pitchFamily="2" charset="0"/>
              </a:rPr>
              <a:t>Basics on GitHub.com</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Edit </a:t>
            </a:r>
            <a:r>
              <a:rPr lang="en-US" sz="2800" b="1" dirty="0">
                <a:solidFill>
                  <a:srgbClr val="CF3338"/>
                </a:solidFill>
                <a:latin typeface="Consolas" panose="020B0609020204030204" pitchFamily="49" charset="0"/>
              </a:rPr>
              <a:t>readme</a:t>
            </a:r>
            <a:r>
              <a:rPr lang="en-US" sz="2800" b="1" dirty="0">
                <a:solidFill>
                  <a:srgbClr val="CF3338"/>
                </a:solidFill>
                <a:latin typeface="Pragmatica" pitchFamily="2" charset="0"/>
              </a:rPr>
              <a:t> file</a:t>
            </a:r>
          </a:p>
          <a:p>
            <a:pPr marL="457200" indent="-457200">
              <a:buFont typeface="Arial" panose="020B0604020202020204" pitchFamily="34" charset="0"/>
              <a:buChar char="•"/>
            </a:pPr>
            <a:r>
              <a:rPr lang="en-US" sz="2800" b="1" dirty="0">
                <a:solidFill>
                  <a:srgbClr val="CF3338"/>
                </a:solidFill>
                <a:latin typeface="Pragmatica" pitchFamily="2" charset="0"/>
              </a:rPr>
              <a:t>Upload your </a:t>
            </a:r>
            <a:r>
              <a:rPr lang="en-US" sz="2800" b="1" dirty="0" err="1">
                <a:solidFill>
                  <a:srgbClr val="CF3338"/>
                </a:solidFill>
                <a:latin typeface="Consolas" panose="020B0609020204030204" pitchFamily="49" charset="0"/>
              </a:rPr>
              <a:t>warmup.ipynb</a:t>
            </a:r>
            <a:r>
              <a:rPr lang="en-US" sz="2800" b="1" dirty="0">
                <a:solidFill>
                  <a:srgbClr val="CF3338"/>
                </a:solidFill>
                <a:latin typeface="Pragmatica" pitchFamily="2" charset="0"/>
              </a:rPr>
              <a:t> file</a:t>
            </a:r>
          </a:p>
          <a:p>
            <a:pPr marL="457200" indent="-457200">
              <a:buFont typeface="Arial" panose="020B0604020202020204" pitchFamily="34" charset="0"/>
              <a:buChar char="•"/>
            </a:pPr>
            <a:r>
              <a:rPr lang="en-US" sz="2800" b="1" dirty="0">
                <a:solidFill>
                  <a:srgbClr val="CF3338"/>
                </a:solidFill>
                <a:latin typeface="Pragmatica" pitchFamily="2" charset="0"/>
              </a:rPr>
              <a:t>Create branches and pull requests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Demo notes: </a:t>
            </a:r>
            <a:r>
              <a:rPr lang="en-US" sz="2800" b="1" dirty="0">
                <a:solidFill>
                  <a:srgbClr val="CF3338"/>
                </a:solidFill>
                <a:latin typeface="Consolas" panose="020B0609020204030204" pitchFamily="49" charset="0"/>
              </a:rPr>
              <a:t>docs/github-com.docx</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4040124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8085618" cy="523220"/>
          </a:xfrm>
          <a:prstGeom prst="rect">
            <a:avLst/>
          </a:prstGeom>
          <a:noFill/>
        </p:spPr>
        <p:txBody>
          <a:bodyPr wrap="square" rtlCol="0">
            <a:spAutoFit/>
          </a:bodyPr>
          <a:lstStyle/>
          <a:p>
            <a:r>
              <a:rPr lang="en-US" sz="2800" b="1" i="1" dirty="0">
                <a:solidFill>
                  <a:srgbClr val="707070"/>
                </a:solidFill>
                <a:latin typeface="Pragmatica" panose="020B0403040502020204" pitchFamily="34" charset="0"/>
              </a:rPr>
              <a:t>Advancing into Analytics: </a:t>
            </a:r>
            <a:r>
              <a:rPr lang="en-US" sz="2800" b="1" dirty="0">
                <a:solidFill>
                  <a:srgbClr val="707070"/>
                </a:solidFill>
                <a:latin typeface="Pragmatica" panose="020B0403040502020204" pitchFamily="34" charset="0"/>
              </a:rPr>
              <a:t>Analytics Systems</a:t>
            </a:r>
            <a:endParaRPr lang="en-US" sz="2800" b="1" i="1" dirty="0">
              <a:solidFill>
                <a:srgbClr val="707070"/>
              </a:solidFill>
              <a:latin typeface="Pragmatica" panose="020B0403040502020204" pitchFamily="34" charset="0"/>
            </a:endParaRPr>
          </a:p>
        </p:txBody>
      </p:sp>
      <p:pic>
        <p:nvPicPr>
          <p:cNvPr id="3" name="Picture 2" descr="A bird standing on a white surface&#10;&#10;Description automatically generated with medium confidence">
            <a:extLst>
              <a:ext uri="{FF2B5EF4-FFF2-40B4-BE49-F238E27FC236}">
                <a16:creationId xmlns:a16="http://schemas.microsoft.com/office/drawing/2014/main" id="{8C292B6F-F0BD-44F6-B7F2-D49E7D8A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Monitoring what’s what</a:t>
            </a:r>
          </a:p>
        </p:txBody>
      </p:sp>
      <p:pic>
        <p:nvPicPr>
          <p:cNvPr id="3" name="Picture 2">
            <a:extLst>
              <a:ext uri="{FF2B5EF4-FFF2-40B4-BE49-F238E27FC236}">
                <a16:creationId xmlns:a16="http://schemas.microsoft.com/office/drawing/2014/main" id="{715060E8-DFE0-45C2-A9D3-A3F9F7F3E950}"/>
              </a:ext>
            </a:extLst>
          </p:cNvPr>
          <p:cNvPicPr>
            <a:picLocks noChangeAspect="1"/>
          </p:cNvPicPr>
          <p:nvPr/>
        </p:nvPicPr>
        <p:blipFill>
          <a:blip r:embed="rId4"/>
          <a:stretch>
            <a:fillRect/>
          </a:stretch>
        </p:blipFill>
        <p:spPr>
          <a:xfrm>
            <a:off x="1096027" y="1354818"/>
            <a:ext cx="9999945" cy="5248840"/>
          </a:xfrm>
          <a:prstGeom prst="rect">
            <a:avLst/>
          </a:prstGeom>
        </p:spPr>
      </p:pic>
    </p:spTree>
    <p:extLst>
      <p:ext uri="{BB962C8B-B14F-4D97-AF65-F5344CB8AC3E}">
        <p14:creationId xmlns:p14="http://schemas.microsoft.com/office/powerpoint/2010/main" val="3338352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179468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The reproducible environment: Git &amp; GitHub</a:t>
            </a:r>
          </a:p>
        </p:txBody>
      </p:sp>
    </p:spTree>
    <p:extLst>
      <p:ext uri="{BB962C8B-B14F-4D97-AF65-F5344CB8AC3E}">
        <p14:creationId xmlns:p14="http://schemas.microsoft.com/office/powerpoint/2010/main" val="29072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Working off-origin</a:t>
            </a:r>
          </a:p>
        </p:txBody>
      </p:sp>
      <p:pic>
        <p:nvPicPr>
          <p:cNvPr id="6" name="Graphic 5" descr="Laptop with solid fill">
            <a:extLst>
              <a:ext uri="{FF2B5EF4-FFF2-40B4-BE49-F238E27FC236}">
                <a16:creationId xmlns:a16="http://schemas.microsoft.com/office/drawing/2014/main" id="{621264A6-157C-42DF-9101-B92F47615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4617" y="1308771"/>
            <a:ext cx="4240457" cy="4240457"/>
          </a:xfrm>
          <a:prstGeom prst="rect">
            <a:avLst/>
          </a:prstGeom>
        </p:spPr>
      </p:pic>
      <p:pic>
        <p:nvPicPr>
          <p:cNvPr id="8194" name="Picture 2" descr="2sxc on Github">
            <a:extLst>
              <a:ext uri="{FF2B5EF4-FFF2-40B4-BE49-F238E27FC236}">
                <a16:creationId xmlns:a16="http://schemas.microsoft.com/office/drawing/2014/main" id="{4AB6ABAC-AA58-4490-A1AB-82485B5FFD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885" y="1421754"/>
            <a:ext cx="4240457" cy="424045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F9D57D82-6462-409A-A264-43A258CEF04A}"/>
              </a:ext>
            </a:extLst>
          </p:cNvPr>
          <p:cNvCxnSpPr>
            <a:cxnSpLocks/>
          </p:cNvCxnSpPr>
          <p:nvPr/>
        </p:nvCxnSpPr>
        <p:spPr>
          <a:xfrm>
            <a:off x="4453342" y="2567836"/>
            <a:ext cx="33253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ACCBEB-D2B2-4EDA-8270-6B06F49DE73F}"/>
              </a:ext>
            </a:extLst>
          </p:cNvPr>
          <p:cNvCxnSpPr>
            <a:cxnSpLocks/>
          </p:cNvCxnSpPr>
          <p:nvPr/>
        </p:nvCxnSpPr>
        <p:spPr>
          <a:xfrm flipH="1">
            <a:off x="4453342" y="4235885"/>
            <a:ext cx="32853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3D9C39-5C8F-40B6-831C-F4D3FCB8FABD}"/>
              </a:ext>
            </a:extLst>
          </p:cNvPr>
          <p:cNvSpPr txBox="1"/>
          <p:nvPr/>
        </p:nvSpPr>
        <p:spPr>
          <a:xfrm>
            <a:off x="4671932" y="1921505"/>
            <a:ext cx="2282101" cy="646331"/>
          </a:xfrm>
          <a:prstGeom prst="rect">
            <a:avLst/>
          </a:prstGeom>
          <a:noFill/>
        </p:spPr>
        <p:txBody>
          <a:bodyPr wrap="square" rtlCol="0">
            <a:spAutoFit/>
          </a:bodyPr>
          <a:lstStyle/>
          <a:p>
            <a:r>
              <a:rPr lang="en-US" sz="3600" dirty="0">
                <a:latin typeface="Pragmatica" panose="020B7200000000000000" pitchFamily="34" charset="0"/>
              </a:rPr>
              <a:t>Pull</a:t>
            </a:r>
            <a:endParaRPr lang="en-US" sz="2800" dirty="0">
              <a:latin typeface="Pragmatica" panose="020B7200000000000000" pitchFamily="34" charset="0"/>
            </a:endParaRPr>
          </a:p>
        </p:txBody>
      </p:sp>
      <p:sp>
        <p:nvSpPr>
          <p:cNvPr id="24" name="TextBox 23">
            <a:extLst>
              <a:ext uri="{FF2B5EF4-FFF2-40B4-BE49-F238E27FC236}">
                <a16:creationId xmlns:a16="http://schemas.microsoft.com/office/drawing/2014/main" id="{4B068299-5AD7-42D6-85DD-C8B26255505E}"/>
              </a:ext>
            </a:extLst>
          </p:cNvPr>
          <p:cNvSpPr txBox="1"/>
          <p:nvPr/>
        </p:nvSpPr>
        <p:spPr>
          <a:xfrm>
            <a:off x="6417257" y="3556150"/>
            <a:ext cx="2282101" cy="646331"/>
          </a:xfrm>
          <a:prstGeom prst="rect">
            <a:avLst/>
          </a:prstGeom>
          <a:noFill/>
        </p:spPr>
        <p:txBody>
          <a:bodyPr wrap="square" rtlCol="0">
            <a:spAutoFit/>
          </a:bodyPr>
          <a:lstStyle/>
          <a:p>
            <a:r>
              <a:rPr lang="en-US" sz="3600" dirty="0">
                <a:latin typeface="Pragmatica" panose="020B7200000000000000" pitchFamily="34" charset="0"/>
              </a:rPr>
              <a:t>Push</a:t>
            </a:r>
            <a:endParaRPr lang="en-US" sz="2800" dirty="0">
              <a:latin typeface="Pragmatica" panose="020B7200000000000000" pitchFamily="34" charset="0"/>
            </a:endParaRPr>
          </a:p>
        </p:txBody>
      </p:sp>
    </p:spTree>
    <p:extLst>
      <p:ext uri="{BB962C8B-B14F-4D97-AF65-F5344CB8AC3E}">
        <p14:creationId xmlns:p14="http://schemas.microsoft.com/office/powerpoint/2010/main" val="213998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No-code version control with GitHub Desktop</a:t>
            </a:r>
          </a:p>
        </p:txBody>
      </p:sp>
      <p:pic>
        <p:nvPicPr>
          <p:cNvPr id="3" name="Picture 2">
            <a:extLst>
              <a:ext uri="{FF2B5EF4-FFF2-40B4-BE49-F238E27FC236}">
                <a16:creationId xmlns:a16="http://schemas.microsoft.com/office/drawing/2014/main" id="{6F514DA1-DC85-4A81-B493-9C24C09D11B7}"/>
              </a:ext>
            </a:extLst>
          </p:cNvPr>
          <p:cNvPicPr>
            <a:picLocks noChangeAspect="1"/>
          </p:cNvPicPr>
          <p:nvPr/>
        </p:nvPicPr>
        <p:blipFill>
          <a:blip r:embed="rId4"/>
          <a:stretch>
            <a:fillRect/>
          </a:stretch>
        </p:blipFill>
        <p:spPr>
          <a:xfrm>
            <a:off x="4869319" y="2247988"/>
            <a:ext cx="7322680" cy="4610012"/>
          </a:xfrm>
          <a:prstGeom prst="rect">
            <a:avLst/>
          </a:prstGeom>
        </p:spPr>
      </p:pic>
    </p:spTree>
    <p:extLst>
      <p:ext uri="{BB962C8B-B14F-4D97-AF65-F5344CB8AC3E}">
        <p14:creationId xmlns:p14="http://schemas.microsoft.com/office/powerpoint/2010/main" val="259282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4401205"/>
          </a:xfrm>
          <a:prstGeom prst="rect">
            <a:avLst/>
          </a:prstGeom>
          <a:noFill/>
        </p:spPr>
        <p:txBody>
          <a:bodyPr wrap="square" rtlCol="0">
            <a:spAutoFit/>
          </a:bodyPr>
          <a:lstStyle/>
          <a:p>
            <a:r>
              <a:rPr lang="en-US" sz="2800" b="1" dirty="0">
                <a:solidFill>
                  <a:srgbClr val="CF3338"/>
                </a:solidFill>
                <a:latin typeface="Pragmatica" pitchFamily="2" charset="0"/>
              </a:rPr>
              <a:t>Remote &lt;&gt; Origin via GitHub Desktop</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Clone repos locally</a:t>
            </a:r>
          </a:p>
          <a:p>
            <a:pPr marL="457200" indent="-457200">
              <a:buFont typeface="Arial" panose="020B0604020202020204" pitchFamily="34" charset="0"/>
              <a:buChar char="•"/>
            </a:pPr>
            <a:r>
              <a:rPr lang="en-US" sz="2800" b="1" dirty="0">
                <a:solidFill>
                  <a:srgbClr val="CF3338"/>
                </a:solidFill>
                <a:latin typeface="Pragmatica" pitchFamily="2" charset="0"/>
              </a:rPr>
              <a:t>Commit and push local changes to GitHub</a:t>
            </a:r>
          </a:p>
          <a:p>
            <a:pPr marL="457200" indent="-457200">
              <a:buFont typeface="Arial" panose="020B0604020202020204" pitchFamily="34" charset="0"/>
              <a:buChar char="•"/>
            </a:pPr>
            <a:r>
              <a:rPr lang="en-US" sz="2800" b="1" dirty="0">
                <a:solidFill>
                  <a:srgbClr val="CF3338"/>
                </a:solidFill>
                <a:latin typeface="Pragmatica" pitchFamily="2" charset="0"/>
              </a:rPr>
              <a:t>Pull changes from GitHub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Demo notes: </a:t>
            </a:r>
            <a:r>
              <a:rPr lang="en-US" sz="2800" b="1" dirty="0">
                <a:solidFill>
                  <a:srgbClr val="CF3338"/>
                </a:solidFill>
                <a:latin typeface="Consolas" panose="020B0609020204030204" pitchFamily="49" charset="0"/>
              </a:rPr>
              <a:t>docs/github-remote-origin.docx</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44749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A few other things to know</a:t>
            </a:r>
          </a:p>
        </p:txBody>
      </p:sp>
      <p:sp>
        <p:nvSpPr>
          <p:cNvPr id="3" name="TextBox 2"/>
          <p:cNvSpPr txBox="1"/>
          <p:nvPr/>
        </p:nvSpPr>
        <p:spPr>
          <a:xfrm>
            <a:off x="462987" y="1365813"/>
            <a:ext cx="7886929"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Most everything can be undone: revert old commits, undelete branches, etc.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GitHub works best with code files (i.e. not Office products or other “blobs”)</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GitLab and others exist</a:t>
            </a:r>
          </a:p>
          <a:p>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You will make and maintain your own repo in The Full-stack Analyst</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731856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Working in public</a:t>
            </a:r>
          </a:p>
        </p:txBody>
      </p:sp>
      <p:sp>
        <p:nvSpPr>
          <p:cNvPr id="6" name="TextBox 5">
            <a:extLst>
              <a:ext uri="{FF2B5EF4-FFF2-40B4-BE49-F238E27FC236}">
                <a16:creationId xmlns:a16="http://schemas.microsoft.com/office/drawing/2014/main" id="{D12B44DC-F6A9-47A6-A49C-15CBA7D65B02}"/>
              </a:ext>
            </a:extLst>
          </p:cNvPr>
          <p:cNvSpPr txBox="1"/>
          <p:nvPr/>
        </p:nvSpPr>
        <p:spPr>
          <a:xfrm>
            <a:off x="237995" y="5905225"/>
            <a:ext cx="6106438" cy="369332"/>
          </a:xfrm>
          <a:prstGeom prst="rect">
            <a:avLst/>
          </a:prstGeom>
          <a:noFill/>
        </p:spPr>
        <p:txBody>
          <a:bodyPr wrap="square">
            <a:spAutoFit/>
          </a:bodyPr>
          <a:lstStyle/>
          <a:p>
            <a:r>
              <a:rPr lang="en-US" dirty="0"/>
              <a:t>https://github.com/tidyverse</a:t>
            </a:r>
          </a:p>
        </p:txBody>
      </p:sp>
      <p:pic>
        <p:nvPicPr>
          <p:cNvPr id="5" name="Picture 4">
            <a:extLst>
              <a:ext uri="{FF2B5EF4-FFF2-40B4-BE49-F238E27FC236}">
                <a16:creationId xmlns:a16="http://schemas.microsoft.com/office/drawing/2014/main" id="{243F8A25-15E2-4A85-A963-E673C5AD3E6F}"/>
              </a:ext>
            </a:extLst>
          </p:cNvPr>
          <p:cNvPicPr>
            <a:picLocks noChangeAspect="1"/>
          </p:cNvPicPr>
          <p:nvPr/>
        </p:nvPicPr>
        <p:blipFill rotWithShape="1">
          <a:blip r:embed="rId4"/>
          <a:srcRect r="25641"/>
          <a:stretch/>
        </p:blipFill>
        <p:spPr>
          <a:xfrm>
            <a:off x="237995" y="1712493"/>
            <a:ext cx="6106439" cy="4192732"/>
          </a:xfrm>
          <a:prstGeom prst="rect">
            <a:avLst/>
          </a:prstGeom>
        </p:spPr>
      </p:pic>
      <p:pic>
        <p:nvPicPr>
          <p:cNvPr id="12294" name="Picture 6" descr="Hardcover Working in Public: The Making and Maintenance of Open Source Software Book">
            <a:extLst>
              <a:ext uri="{FF2B5EF4-FFF2-40B4-BE49-F238E27FC236}">
                <a16:creationId xmlns:a16="http://schemas.microsoft.com/office/drawing/2014/main" id="{C2B05AC6-3163-495F-AEF5-AE3DF22C7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409" y="1044784"/>
            <a:ext cx="3228910" cy="47684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E7AC849-B1A0-4A5C-B21F-852EB9A62D4B}"/>
              </a:ext>
            </a:extLst>
          </p:cNvPr>
          <p:cNvSpPr txBox="1"/>
          <p:nvPr/>
        </p:nvSpPr>
        <p:spPr>
          <a:xfrm>
            <a:off x="7415409" y="5905225"/>
            <a:ext cx="6106438" cy="369332"/>
          </a:xfrm>
          <a:prstGeom prst="rect">
            <a:avLst/>
          </a:prstGeom>
          <a:noFill/>
        </p:spPr>
        <p:txBody>
          <a:bodyPr wrap="square">
            <a:spAutoFit/>
          </a:bodyPr>
          <a:lstStyle/>
          <a:p>
            <a:r>
              <a:rPr lang="en-US" dirty="0"/>
              <a:t>https://press.stripe.com</a:t>
            </a:r>
          </a:p>
        </p:txBody>
      </p:sp>
    </p:spTree>
    <p:extLst>
      <p:ext uri="{BB962C8B-B14F-4D97-AF65-F5344CB8AC3E}">
        <p14:creationId xmlns:p14="http://schemas.microsoft.com/office/powerpoint/2010/main" val="2142512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145455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The reproducible environment, deux: R Projects</a:t>
            </a:r>
          </a:p>
        </p:txBody>
      </p:sp>
    </p:spTree>
    <p:extLst>
      <p:ext uri="{BB962C8B-B14F-4D97-AF65-F5344CB8AC3E}">
        <p14:creationId xmlns:p14="http://schemas.microsoft.com/office/powerpoint/2010/main" val="34492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Learning objectives</a:t>
            </a:r>
          </a:p>
        </p:txBody>
      </p:sp>
      <p:sp>
        <p:nvSpPr>
          <p:cNvPr id="3" name="TextBox 2"/>
          <p:cNvSpPr txBox="1"/>
          <p:nvPr/>
        </p:nvSpPr>
        <p:spPr>
          <a:xfrm>
            <a:off x="462987" y="1365813"/>
            <a:ext cx="959541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Further unbundling of code and presentation</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Reproducible research with GitHub</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Reproducible presentations with R Markdown</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Deep dive into regression</a:t>
            </a: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245169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The reproducible publisher: R Notebooks</a:t>
            </a:r>
          </a:p>
        </p:txBody>
      </p:sp>
    </p:spTree>
    <p:extLst>
      <p:ext uri="{BB962C8B-B14F-4D97-AF65-F5344CB8AC3E}">
        <p14:creationId xmlns:p14="http://schemas.microsoft.com/office/powerpoint/2010/main" val="25863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 notebooks: What and why?</a:t>
            </a:r>
          </a:p>
        </p:txBody>
      </p:sp>
      <p:sp>
        <p:nvSpPr>
          <p:cNvPr id="3" name="TextBox 2"/>
          <p:cNvSpPr txBox="1"/>
          <p:nvPr/>
        </p:nvSpPr>
        <p:spPr>
          <a:xfrm>
            <a:off x="462987" y="1365813"/>
            <a:ext cx="7886929"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Notebooks: intersperse text (R Markdown) and code (R, SQL, Python, etc.)</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Render in a variety of outputs (HTML, PDF, Word etc.)</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Ladies and gentlemen, start your engines… </a:t>
            </a:r>
            <a:r>
              <a:rPr lang="en-US" sz="2800" i="1" dirty="0">
                <a:solidFill>
                  <a:srgbClr val="707070"/>
                </a:solidFill>
                <a:latin typeface="Pragmatica" panose="020B0403040502020204" pitchFamily="34" charset="0"/>
              </a:rPr>
              <a:t>File &gt; New File &gt; R Notebook</a:t>
            </a:r>
          </a:p>
        </p:txBody>
      </p:sp>
    </p:spTree>
    <p:extLst>
      <p:ext uri="{BB962C8B-B14F-4D97-AF65-F5344CB8AC3E}">
        <p14:creationId xmlns:p14="http://schemas.microsoft.com/office/powerpoint/2010/main" val="773646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44FF8444-A3D0-45EF-A2AF-1F3D5FEA6BFC}"/>
              </a:ext>
            </a:extLst>
          </p:cNvPr>
          <p:cNvPicPr>
            <a:picLocks noChangeAspect="1"/>
          </p:cNvPicPr>
          <p:nvPr/>
        </p:nvPicPr>
        <p:blipFill>
          <a:blip r:embed="rId4"/>
          <a:stretch>
            <a:fillRect/>
          </a:stretch>
        </p:blipFill>
        <p:spPr>
          <a:xfrm>
            <a:off x="2996119" y="681104"/>
            <a:ext cx="8171428" cy="5923809"/>
          </a:xfrm>
          <a:prstGeom prst="rect">
            <a:avLst/>
          </a:prstGeom>
        </p:spPr>
      </p:pic>
      <p:cxnSp>
        <p:nvCxnSpPr>
          <p:cNvPr id="7" name="Straight Arrow Connector 6">
            <a:extLst>
              <a:ext uri="{FF2B5EF4-FFF2-40B4-BE49-F238E27FC236}">
                <a16:creationId xmlns:a16="http://schemas.microsoft.com/office/drawing/2014/main" id="{78078CD9-0CBF-402C-9586-F455A629310D}"/>
              </a:ext>
            </a:extLst>
          </p:cNvPr>
          <p:cNvCxnSpPr>
            <a:cxnSpLocks/>
          </p:cNvCxnSpPr>
          <p:nvPr/>
        </p:nvCxnSpPr>
        <p:spPr>
          <a:xfrm flipH="1" flipV="1">
            <a:off x="4214813" y="428016"/>
            <a:ext cx="355971" cy="311454"/>
          </a:xfrm>
          <a:prstGeom prst="straightConnector1">
            <a:avLst/>
          </a:prstGeom>
          <a:ln w="381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601728-E072-4333-838B-10612D0E10EB}"/>
              </a:ext>
            </a:extLst>
          </p:cNvPr>
          <p:cNvSpPr txBox="1"/>
          <p:nvPr/>
        </p:nvSpPr>
        <p:spPr>
          <a:xfrm>
            <a:off x="2747540" y="-95204"/>
            <a:ext cx="11318287" cy="523220"/>
          </a:xfrm>
          <a:prstGeom prst="rect">
            <a:avLst/>
          </a:prstGeom>
          <a:noFill/>
        </p:spPr>
        <p:txBody>
          <a:bodyPr wrap="square" rtlCol="0">
            <a:spAutoFit/>
          </a:bodyPr>
          <a:lstStyle/>
          <a:p>
            <a:pPr>
              <a:buClr>
                <a:srgbClr val="CF3338"/>
              </a:buClr>
            </a:pPr>
            <a:r>
              <a:rPr lang="en-US" sz="2800" b="1" dirty="0">
                <a:solidFill>
                  <a:srgbClr val="707070"/>
                </a:solidFill>
                <a:latin typeface="Pragmatica" panose="020B0403040502020204"/>
              </a:rPr>
              <a:t> An </a:t>
            </a:r>
            <a:r>
              <a:rPr lang="en-US" sz="2800" b="1" dirty="0">
                <a:solidFill>
                  <a:srgbClr val="707070"/>
                </a:solidFill>
                <a:latin typeface="Consolas" panose="020B0609020204030204" pitchFamily="49" charset="0"/>
              </a:rPr>
              <a:t>.</a:t>
            </a:r>
            <a:r>
              <a:rPr lang="en-US" sz="2800" b="1" dirty="0" err="1">
                <a:solidFill>
                  <a:srgbClr val="707070"/>
                </a:solidFill>
                <a:latin typeface="Consolas" panose="020B0609020204030204" pitchFamily="49" charset="0"/>
              </a:rPr>
              <a:t>rmd</a:t>
            </a:r>
            <a:r>
              <a:rPr lang="en-US" sz="2800" b="1" dirty="0">
                <a:solidFill>
                  <a:srgbClr val="707070"/>
                </a:solidFill>
                <a:latin typeface="Pragmatica" panose="020B0403040502020204"/>
              </a:rPr>
              <a:t> file</a:t>
            </a:r>
          </a:p>
        </p:txBody>
      </p:sp>
      <p:cxnSp>
        <p:nvCxnSpPr>
          <p:cNvPr id="13" name="Straight Arrow Connector 12">
            <a:extLst>
              <a:ext uri="{FF2B5EF4-FFF2-40B4-BE49-F238E27FC236}">
                <a16:creationId xmlns:a16="http://schemas.microsoft.com/office/drawing/2014/main" id="{9F7ACF28-CC88-4173-99B3-427D862AF1B9}"/>
              </a:ext>
            </a:extLst>
          </p:cNvPr>
          <p:cNvCxnSpPr>
            <a:cxnSpLocks/>
          </p:cNvCxnSpPr>
          <p:nvPr/>
        </p:nvCxnSpPr>
        <p:spPr>
          <a:xfrm flipH="1" flipV="1">
            <a:off x="1771651" y="681104"/>
            <a:ext cx="1885949" cy="761934"/>
          </a:xfrm>
          <a:prstGeom prst="straightConnector1">
            <a:avLst/>
          </a:prstGeom>
          <a:ln w="381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4AD2E6-205C-489B-B249-4938BCA2DF0E}"/>
              </a:ext>
            </a:extLst>
          </p:cNvPr>
          <p:cNvSpPr txBox="1"/>
          <p:nvPr/>
        </p:nvSpPr>
        <p:spPr>
          <a:xfrm>
            <a:off x="-52893" y="-8523"/>
            <a:ext cx="2438906" cy="954107"/>
          </a:xfrm>
          <a:prstGeom prst="rect">
            <a:avLst/>
          </a:prstGeom>
          <a:noFill/>
        </p:spPr>
        <p:txBody>
          <a:bodyPr wrap="square" rtlCol="0">
            <a:spAutoFit/>
          </a:bodyPr>
          <a:lstStyle/>
          <a:p>
            <a:pPr>
              <a:buClr>
                <a:srgbClr val="CF3338"/>
              </a:buClr>
            </a:pPr>
            <a:r>
              <a:rPr lang="en-US" sz="2800" b="1" dirty="0">
                <a:solidFill>
                  <a:srgbClr val="707070"/>
                </a:solidFill>
                <a:latin typeface="Pragmatica" panose="020B0403040502020204"/>
              </a:rPr>
              <a:t>Change title, etc. here</a:t>
            </a:r>
          </a:p>
        </p:txBody>
      </p:sp>
      <p:cxnSp>
        <p:nvCxnSpPr>
          <p:cNvPr id="16" name="Straight Arrow Connector 15">
            <a:extLst>
              <a:ext uri="{FF2B5EF4-FFF2-40B4-BE49-F238E27FC236}">
                <a16:creationId xmlns:a16="http://schemas.microsoft.com/office/drawing/2014/main" id="{4DCBBFC3-D214-4537-AEAD-C1D9AFA3E386}"/>
              </a:ext>
            </a:extLst>
          </p:cNvPr>
          <p:cNvCxnSpPr>
            <a:cxnSpLocks/>
          </p:cNvCxnSpPr>
          <p:nvPr/>
        </p:nvCxnSpPr>
        <p:spPr>
          <a:xfrm flipH="1" flipV="1">
            <a:off x="2492486" y="2835295"/>
            <a:ext cx="985838" cy="554625"/>
          </a:xfrm>
          <a:prstGeom prst="straightConnector1">
            <a:avLst/>
          </a:prstGeom>
          <a:ln w="381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105395-8014-4730-810B-2D1D1E00EC8C}"/>
              </a:ext>
            </a:extLst>
          </p:cNvPr>
          <p:cNvSpPr txBox="1"/>
          <p:nvPr/>
        </p:nvSpPr>
        <p:spPr>
          <a:xfrm>
            <a:off x="53580" y="1881188"/>
            <a:ext cx="2438906" cy="954107"/>
          </a:xfrm>
          <a:prstGeom prst="rect">
            <a:avLst/>
          </a:prstGeom>
          <a:noFill/>
        </p:spPr>
        <p:txBody>
          <a:bodyPr wrap="square" rtlCol="0">
            <a:spAutoFit/>
          </a:bodyPr>
          <a:lstStyle/>
          <a:p>
            <a:pPr>
              <a:buClr>
                <a:srgbClr val="CF3338"/>
              </a:buClr>
            </a:pPr>
            <a:r>
              <a:rPr lang="en-US" sz="2800" b="1" dirty="0">
                <a:solidFill>
                  <a:srgbClr val="707070"/>
                </a:solidFill>
                <a:latin typeface="Pragmatica" panose="020B0403040502020204"/>
              </a:rPr>
              <a:t>Code goes between ```’s</a:t>
            </a:r>
          </a:p>
        </p:txBody>
      </p:sp>
      <p:cxnSp>
        <p:nvCxnSpPr>
          <p:cNvPr id="19" name="Straight Arrow Connector 18">
            <a:extLst>
              <a:ext uri="{FF2B5EF4-FFF2-40B4-BE49-F238E27FC236}">
                <a16:creationId xmlns:a16="http://schemas.microsoft.com/office/drawing/2014/main" id="{329DEC7A-0693-4C12-8DEE-D052C5D8AFCE}"/>
              </a:ext>
            </a:extLst>
          </p:cNvPr>
          <p:cNvCxnSpPr>
            <a:cxnSpLocks/>
          </p:cNvCxnSpPr>
          <p:nvPr/>
        </p:nvCxnSpPr>
        <p:spPr>
          <a:xfrm flipH="1" flipV="1">
            <a:off x="2686041" y="4720104"/>
            <a:ext cx="985838" cy="554625"/>
          </a:xfrm>
          <a:prstGeom prst="straightConnector1">
            <a:avLst/>
          </a:prstGeom>
          <a:ln w="381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20861F-FCB6-41FD-BAE1-0030AB3457CD}"/>
              </a:ext>
            </a:extLst>
          </p:cNvPr>
          <p:cNvSpPr txBox="1"/>
          <p:nvPr/>
        </p:nvSpPr>
        <p:spPr>
          <a:xfrm>
            <a:off x="247135" y="3765997"/>
            <a:ext cx="2438906" cy="1384995"/>
          </a:xfrm>
          <a:prstGeom prst="rect">
            <a:avLst/>
          </a:prstGeom>
          <a:noFill/>
        </p:spPr>
        <p:txBody>
          <a:bodyPr wrap="square" rtlCol="0">
            <a:spAutoFit/>
          </a:bodyPr>
          <a:lstStyle/>
          <a:p>
            <a:pPr>
              <a:buClr>
                <a:srgbClr val="CF3338"/>
              </a:buClr>
            </a:pPr>
            <a:r>
              <a:rPr lang="en-US" sz="2800" b="1" dirty="0">
                <a:solidFill>
                  <a:srgbClr val="707070"/>
                </a:solidFill>
                <a:latin typeface="Pragmatica" panose="020B0403040502020204"/>
              </a:rPr>
              <a:t>Text is written using </a:t>
            </a:r>
            <a:r>
              <a:rPr lang="en-US" sz="2800" b="1" dirty="0">
                <a:solidFill>
                  <a:srgbClr val="707070"/>
                </a:solidFill>
                <a:latin typeface="Pragmatica" panose="020B0403040502020204"/>
                <a:hlinkClick r:id="rId5"/>
              </a:rPr>
              <a:t>R Markdown</a:t>
            </a:r>
            <a:endParaRPr lang="en-US" sz="2800" b="1" dirty="0">
              <a:solidFill>
                <a:srgbClr val="707070"/>
              </a:solidFill>
              <a:latin typeface="Pragmatica" panose="020B0403040502020204"/>
            </a:endParaRPr>
          </a:p>
        </p:txBody>
      </p:sp>
      <p:cxnSp>
        <p:nvCxnSpPr>
          <p:cNvPr id="21" name="Straight Arrow Connector 20">
            <a:extLst>
              <a:ext uri="{FF2B5EF4-FFF2-40B4-BE49-F238E27FC236}">
                <a16:creationId xmlns:a16="http://schemas.microsoft.com/office/drawing/2014/main" id="{51F3C6DA-7654-473E-8810-3C0E50B7AEE5}"/>
              </a:ext>
            </a:extLst>
          </p:cNvPr>
          <p:cNvCxnSpPr>
            <a:cxnSpLocks/>
          </p:cNvCxnSpPr>
          <p:nvPr/>
        </p:nvCxnSpPr>
        <p:spPr>
          <a:xfrm flipV="1">
            <a:off x="5709373" y="474326"/>
            <a:ext cx="328684" cy="587746"/>
          </a:xfrm>
          <a:prstGeom prst="straightConnector1">
            <a:avLst/>
          </a:prstGeom>
          <a:ln w="381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B0D287-E9FF-47E4-8AEB-43ADFD087207}"/>
              </a:ext>
            </a:extLst>
          </p:cNvPr>
          <p:cNvSpPr txBox="1"/>
          <p:nvPr/>
        </p:nvSpPr>
        <p:spPr>
          <a:xfrm>
            <a:off x="5180380" y="-8523"/>
            <a:ext cx="11318287" cy="523220"/>
          </a:xfrm>
          <a:prstGeom prst="rect">
            <a:avLst/>
          </a:prstGeom>
          <a:noFill/>
        </p:spPr>
        <p:txBody>
          <a:bodyPr wrap="square" rtlCol="0">
            <a:spAutoFit/>
          </a:bodyPr>
          <a:lstStyle/>
          <a:p>
            <a:pPr>
              <a:buClr>
                <a:srgbClr val="CF3338"/>
              </a:buClr>
            </a:pPr>
            <a:r>
              <a:rPr lang="en-US" sz="2800" b="1">
                <a:solidFill>
                  <a:srgbClr val="707070"/>
                </a:solidFill>
                <a:latin typeface="Pragmatica" panose="020B0403040502020204"/>
              </a:rPr>
              <a:t>Preview output in Viewer</a:t>
            </a:r>
            <a:endParaRPr lang="en-US" sz="2800" b="1" dirty="0">
              <a:solidFill>
                <a:srgbClr val="707070"/>
              </a:solidFill>
              <a:latin typeface="Pragmatica" panose="020B0403040502020204"/>
            </a:endParaRPr>
          </a:p>
        </p:txBody>
      </p:sp>
    </p:spTree>
    <p:extLst>
      <p:ext uri="{BB962C8B-B14F-4D97-AF65-F5344CB8AC3E}">
        <p14:creationId xmlns:p14="http://schemas.microsoft.com/office/powerpoint/2010/main" val="688775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7417415"/>
          </a:xfrm>
          <a:prstGeom prst="rect">
            <a:avLst/>
          </a:prstGeom>
          <a:noFill/>
        </p:spPr>
        <p:txBody>
          <a:bodyPr wrap="square" rtlCol="0">
            <a:spAutoFit/>
          </a:bodyPr>
          <a:lstStyle/>
          <a:p>
            <a:r>
              <a:rPr lang="en-US" sz="2800" b="1" dirty="0">
                <a:solidFill>
                  <a:srgbClr val="CF3338"/>
                </a:solidFill>
                <a:latin typeface="Pragmatica" pitchFamily="2" charset="0"/>
              </a:rPr>
              <a:t>Reproducible publishing with R Notebooks</a:t>
            </a:r>
          </a:p>
          <a:p>
            <a:pPr marL="457200" indent="-457200">
              <a:buFont typeface="Arial" panose="020B0604020202020204" pitchFamily="34" charset="0"/>
              <a:buChar char="•"/>
            </a:pPr>
            <a:r>
              <a:rPr lang="en-US" sz="2800" b="1" dirty="0">
                <a:solidFill>
                  <a:srgbClr val="CF3338"/>
                </a:solidFill>
                <a:latin typeface="Pragmatica" pitchFamily="2" charset="0"/>
              </a:rPr>
              <a:t>Data: </a:t>
            </a:r>
            <a:r>
              <a:rPr lang="en-US" sz="2800" b="1" dirty="0">
                <a:solidFill>
                  <a:srgbClr val="CF3338"/>
                </a:solidFill>
                <a:latin typeface="Consolas" panose="020B0609020204030204" pitchFamily="49" charset="0"/>
              </a:rPr>
              <a:t>data/computers.xlsx</a:t>
            </a: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Using the “Six Acts” framework… is there a significant relationship between having a CD-ROM and price? 	</a:t>
            </a: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solutions/computers-analysis/computers-</a:t>
            </a:r>
            <a:r>
              <a:rPr lang="en-US" sz="2800" b="1" dirty="0" err="1">
                <a:solidFill>
                  <a:srgbClr val="CF3338"/>
                </a:solidFill>
                <a:latin typeface="Consolas" panose="020B0609020204030204" pitchFamily="49" charset="0"/>
              </a:rPr>
              <a:t>analysis.Rmd</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Demo notes:</a:t>
            </a:r>
            <a:r>
              <a:rPr lang="en-US" sz="2800" b="1" dirty="0">
                <a:solidFill>
                  <a:srgbClr val="CF3338"/>
                </a:solidFill>
                <a:latin typeface="Consolas" panose="020B0609020204030204" pitchFamily="49" charset="0"/>
              </a:rPr>
              <a:t> docs/r-notebooks.docx</a:t>
            </a:r>
          </a:p>
          <a:p>
            <a:endParaRPr lang="en-US" sz="2800" b="1" dirty="0">
              <a:solidFill>
                <a:srgbClr val="CF3338"/>
              </a:solidFill>
              <a:latin typeface="Pragmatica" pitchFamily="2" charset="0"/>
            </a:endParaRP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19631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4832092"/>
          </a:xfrm>
          <a:prstGeom prst="rect">
            <a:avLst/>
          </a:prstGeom>
          <a:noFill/>
        </p:spPr>
        <p:txBody>
          <a:bodyPr wrap="square" rtlCol="0">
            <a:spAutoFit/>
          </a:bodyPr>
          <a:lstStyle/>
          <a:p>
            <a:r>
              <a:rPr lang="en-US" sz="2800" b="1" dirty="0">
                <a:solidFill>
                  <a:srgbClr val="CF3338"/>
                </a:solidFill>
                <a:latin typeface="Pragmatica" pitchFamily="2" charset="0"/>
              </a:rPr>
              <a:t>Build your own R Markdown report!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Include:</a:t>
            </a:r>
          </a:p>
          <a:p>
            <a:pPr marL="457200" indent="-457200">
              <a:buFont typeface="Arial" panose="020B0604020202020204" pitchFamily="34" charset="0"/>
              <a:buChar char="•"/>
            </a:pPr>
            <a:r>
              <a:rPr lang="en-US" sz="2800" b="1" dirty="0">
                <a:solidFill>
                  <a:srgbClr val="CF3338"/>
                </a:solidFill>
                <a:latin typeface="Pragmatica" pitchFamily="2" charset="0"/>
              </a:rPr>
              <a:t>A title/author name</a:t>
            </a:r>
          </a:p>
          <a:p>
            <a:pPr marL="457200" indent="-457200">
              <a:buFont typeface="Arial" panose="020B0604020202020204" pitchFamily="34" charset="0"/>
              <a:buChar char="•"/>
            </a:pPr>
            <a:r>
              <a:rPr lang="en-US" sz="2800" b="1" dirty="0">
                <a:solidFill>
                  <a:srgbClr val="CF3338"/>
                </a:solidFill>
                <a:latin typeface="Pragmatica" pitchFamily="2" charset="0"/>
              </a:rPr>
              <a:t>A plot</a:t>
            </a:r>
          </a:p>
          <a:p>
            <a:pPr marL="457200" indent="-457200">
              <a:buFont typeface="Arial" panose="020B0604020202020204" pitchFamily="34" charset="0"/>
              <a:buChar char="•"/>
            </a:pPr>
            <a:r>
              <a:rPr lang="en-US" sz="2800" b="1" dirty="0">
                <a:solidFill>
                  <a:srgbClr val="CF3338"/>
                </a:solidFill>
                <a:latin typeface="Pragmatica" pitchFamily="2" charset="0"/>
              </a:rPr>
              <a:t>A table</a:t>
            </a:r>
          </a:p>
          <a:p>
            <a:pPr marL="457200" indent="-457200">
              <a:buFont typeface="Arial" panose="020B0604020202020204" pitchFamily="34" charset="0"/>
              <a:buChar char="•"/>
            </a:pPr>
            <a:r>
              <a:rPr lang="en-US" sz="2800" b="1" dirty="0">
                <a:solidFill>
                  <a:srgbClr val="CF3338"/>
                </a:solidFill>
                <a:latin typeface="Pragmatica" pitchFamily="2" charset="0"/>
              </a:rPr>
              <a:t>An image</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Pragmatica" pitchFamily="2" charset="0"/>
              </a:rPr>
              <a:t>Use a dataset of your choice … try </a:t>
            </a:r>
            <a:r>
              <a:rPr lang="en-US" sz="2800" b="1" dirty="0">
                <a:solidFill>
                  <a:srgbClr val="CF3338"/>
                </a:solidFill>
                <a:latin typeface="Consolas" panose="020B0609020204030204" pitchFamily="49" charset="0"/>
              </a:rPr>
              <a:t>data(package = ‘</a:t>
            </a:r>
            <a:r>
              <a:rPr lang="en-US" sz="2800" b="1" dirty="0" err="1">
                <a:solidFill>
                  <a:srgbClr val="CF3338"/>
                </a:solidFill>
                <a:latin typeface="Consolas" panose="020B0609020204030204" pitchFamily="49" charset="0"/>
              </a:rPr>
              <a:t>packagename</a:t>
            </a:r>
            <a:r>
              <a:rPr lang="en-US" sz="2800" b="1" dirty="0">
                <a:solidFill>
                  <a:srgbClr val="CF3338"/>
                </a:solidFill>
                <a:latin typeface="Consolas" panose="020B0609020204030204" pitchFamily="49" charset="0"/>
              </a:rPr>
              <a:t>’)</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7192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129678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What about reproducible dashboards and reports?</a:t>
            </a:r>
          </a:p>
        </p:txBody>
      </p:sp>
      <p:sp>
        <p:nvSpPr>
          <p:cNvPr id="3" name="TextBox 2"/>
          <p:cNvSpPr txBox="1"/>
          <p:nvPr/>
        </p:nvSpPr>
        <p:spPr>
          <a:xfrm>
            <a:off x="455613" y="2317084"/>
            <a:ext cx="788692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hlinkClick r:id="rId4"/>
              </a:rPr>
              <a:t>Shiny</a:t>
            </a:r>
            <a:r>
              <a:rPr lang="en-US" sz="2800" dirty="0">
                <a:solidFill>
                  <a:srgbClr val="707070"/>
                </a:solidFill>
                <a:latin typeface="Pragmatica" panose="020B0403040502020204" pitchFamily="34" charset="0"/>
              </a:rPr>
              <a:t> is an option but high learning curve</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Power BI mixed with R may be more possible… stay tuned for next class!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03686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Regression session</a:t>
            </a:r>
          </a:p>
        </p:txBody>
      </p:sp>
    </p:spTree>
    <p:extLst>
      <p:ext uri="{BB962C8B-B14F-4D97-AF65-F5344CB8AC3E}">
        <p14:creationId xmlns:p14="http://schemas.microsoft.com/office/powerpoint/2010/main" val="2834810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6555641"/>
          </a:xfrm>
          <a:prstGeom prst="rect">
            <a:avLst/>
          </a:prstGeom>
          <a:noFill/>
        </p:spPr>
        <p:txBody>
          <a:bodyPr wrap="square" rtlCol="0">
            <a:spAutoFit/>
          </a:bodyPr>
          <a:lstStyle/>
          <a:p>
            <a:r>
              <a:rPr lang="en-US" sz="2800" b="1" dirty="0">
                <a:solidFill>
                  <a:srgbClr val="CF3338"/>
                </a:solidFill>
                <a:latin typeface="Pragmatica" panose="020B0403040502020204"/>
              </a:rPr>
              <a:t>File: </a:t>
            </a:r>
            <a:r>
              <a:rPr lang="en-US" sz="2800" b="1" dirty="0">
                <a:solidFill>
                  <a:srgbClr val="CF3338"/>
                </a:solidFill>
                <a:latin typeface="Consolas" panose="020B0609020204030204" pitchFamily="49" charset="0"/>
              </a:rPr>
              <a:t>datasets/mpg.xlsx</a:t>
            </a:r>
          </a:p>
          <a:p>
            <a:endParaRPr lang="en-US" sz="2800" b="1" dirty="0">
              <a:solidFill>
                <a:srgbClr val="CF3338"/>
              </a:solidFill>
              <a:latin typeface="Consolas" panose="020B0609020204030204" pitchFamily="49" charset="0"/>
            </a:endParaRP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significant influence of </a:t>
            </a:r>
            <a:r>
              <a:rPr lang="en-US" sz="2800" b="1" dirty="0">
                <a:solidFill>
                  <a:srgbClr val="CF3338"/>
                </a:solidFill>
                <a:latin typeface="Consolas" panose="020B0609020204030204" pitchFamily="49" charset="0"/>
              </a:rPr>
              <a:t>horsepower </a:t>
            </a:r>
            <a:r>
              <a:rPr lang="en-US" sz="2800" b="1" dirty="0">
                <a:solidFill>
                  <a:srgbClr val="CF3338"/>
                </a:solidFill>
                <a:latin typeface="Pragmatica" panose="020B0403040502020204"/>
              </a:rPr>
              <a:t>on </a:t>
            </a:r>
            <a:r>
              <a:rPr lang="en-US" sz="2800" b="1" dirty="0">
                <a:solidFill>
                  <a:srgbClr val="CF3338"/>
                </a:solidFill>
                <a:latin typeface="Consolas" panose="020B0609020204030204" pitchFamily="49" charset="0"/>
              </a:rPr>
              <a:t>acceleration</a:t>
            </a:r>
            <a:r>
              <a:rPr lang="en-US" sz="2800" b="1" dirty="0">
                <a:solidFill>
                  <a:srgbClr val="CF3338"/>
                </a:solidFill>
                <a:latin typeface="Pragmatica" panose="020B0403040502020204"/>
              </a:rPr>
              <a:t>?</a:t>
            </a:r>
          </a:p>
          <a:p>
            <a:pPr marL="457200" indent="-457200">
              <a:buFont typeface="Arial" panose="020B0604020202020204" pitchFamily="34" charset="0"/>
              <a:buChar char="•"/>
            </a:pPr>
            <a:r>
              <a:rPr lang="en-US" sz="2800" b="1" dirty="0">
                <a:solidFill>
                  <a:srgbClr val="CF3338"/>
                </a:solidFill>
                <a:latin typeface="Pragmatica" panose="020B0403040502020204"/>
              </a:rPr>
              <a:t>Check on the Residuals and Normal Probability options</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mpg-regression-solutions.xlsx</a:t>
            </a:r>
          </a:p>
          <a:p>
            <a:endParaRPr lang="en-US" sz="2800" b="1" dirty="0">
              <a:solidFill>
                <a:srgbClr val="CF3338"/>
              </a:solidFill>
              <a:latin typeface="Pragmatica" panose="020B0403040502020204"/>
            </a:endParaRPr>
          </a:p>
          <a:p>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pic>
        <p:nvPicPr>
          <p:cNvPr id="11" name="Picture 10">
            <a:extLst>
              <a:ext uri="{FF2B5EF4-FFF2-40B4-BE49-F238E27FC236}">
                <a16:creationId xmlns:a16="http://schemas.microsoft.com/office/drawing/2014/main" id="{C07EC8A9-86FB-4516-AF33-43B30E58116E}"/>
              </a:ext>
            </a:extLst>
          </p:cNvPr>
          <p:cNvPicPr>
            <a:picLocks noChangeAspect="1"/>
          </p:cNvPicPr>
          <p:nvPr/>
        </p:nvPicPr>
        <p:blipFill>
          <a:blip r:embed="rId4"/>
          <a:stretch>
            <a:fillRect/>
          </a:stretch>
        </p:blipFill>
        <p:spPr>
          <a:xfrm>
            <a:off x="749688" y="4638304"/>
            <a:ext cx="5571392" cy="2103109"/>
          </a:xfrm>
          <a:prstGeom prst="rect">
            <a:avLst/>
          </a:prstGeom>
        </p:spPr>
      </p:pic>
    </p:spTree>
    <p:extLst>
      <p:ext uri="{BB962C8B-B14F-4D97-AF65-F5344CB8AC3E}">
        <p14:creationId xmlns:p14="http://schemas.microsoft.com/office/powerpoint/2010/main" val="2222489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6555641"/>
          </a:xfrm>
          <a:prstGeom prst="rect">
            <a:avLst/>
          </a:prstGeom>
          <a:noFill/>
        </p:spPr>
        <p:txBody>
          <a:bodyPr wrap="square" rtlCol="0">
            <a:spAutoFit/>
          </a:bodyPr>
          <a:lstStyle/>
          <a:p>
            <a:r>
              <a:rPr lang="en-US" sz="2800" b="1" dirty="0">
                <a:solidFill>
                  <a:srgbClr val="CF3338"/>
                </a:solidFill>
                <a:latin typeface="Pragmatica" panose="020B0403040502020204"/>
              </a:rPr>
              <a:t>What assumptions of regression are you aware of?</a:t>
            </a:r>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The additional output tells us more… </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file: </a:t>
            </a:r>
            <a:r>
              <a:rPr lang="en-US" sz="2800" b="1" dirty="0">
                <a:solidFill>
                  <a:srgbClr val="CF3338"/>
                </a:solidFill>
                <a:latin typeface="Consolas" panose="020B0609020204030204" pitchFamily="49" charset="0"/>
              </a:rPr>
              <a:t>mpg-regression-solutions.xlsx</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docs/</a:t>
            </a:r>
            <a:r>
              <a:rPr lang="en-US" sz="2800" b="1" dirty="0">
                <a:solidFill>
                  <a:srgbClr val="CF3338"/>
                </a:solidFill>
                <a:latin typeface="Consolas" panose="020B0609020204030204" pitchFamily="49" charset="0"/>
              </a:rPr>
              <a:t>regression-session.xlsx</a:t>
            </a:r>
          </a:p>
          <a:p>
            <a:endParaRPr lang="en-US" sz="2800" b="1" dirty="0">
              <a:solidFill>
                <a:srgbClr val="CF3338"/>
              </a:solidFill>
              <a:latin typeface="Pragmatica" panose="020B0403040502020204"/>
            </a:endParaRPr>
          </a:p>
          <a:p>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946407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769939" cy="1015663"/>
          </a:xfrm>
          <a:prstGeom prst="rect">
            <a:avLst/>
          </a:prstGeom>
          <a:noFill/>
        </p:spPr>
        <p:txBody>
          <a:bodyPr wrap="square" rtlCol="0">
            <a:spAutoFit/>
          </a:bodyPr>
          <a:lstStyle/>
          <a:p>
            <a:r>
              <a:rPr lang="en-US" sz="6000" dirty="0">
                <a:latin typeface="Aliens &amp; cows" panose="00000500000000000000" pitchFamily="2" charset="0"/>
              </a:rPr>
              <a:t>The packaging is not the content </a:t>
            </a:r>
          </a:p>
        </p:txBody>
      </p:sp>
      <p:pic>
        <p:nvPicPr>
          <p:cNvPr id="1026" name="Picture 2" descr="python in rstudio">
            <a:extLst>
              <a:ext uri="{FF2B5EF4-FFF2-40B4-BE49-F238E27FC236}">
                <a16:creationId xmlns:a16="http://schemas.microsoft.com/office/drawing/2014/main" id="{80CAC9A4-8B19-4504-AACD-28DFC2BB7A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537" y="1928350"/>
            <a:ext cx="6014301" cy="26430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0375A2-6B6C-42E7-95DC-9F59ABB329AF}"/>
              </a:ext>
            </a:extLst>
          </p:cNvPr>
          <p:cNvSpPr txBox="1"/>
          <p:nvPr/>
        </p:nvSpPr>
        <p:spPr>
          <a:xfrm>
            <a:off x="66839" y="6114327"/>
            <a:ext cx="9165391" cy="646331"/>
          </a:xfrm>
          <a:prstGeom prst="rect">
            <a:avLst/>
          </a:prstGeom>
          <a:noFill/>
        </p:spPr>
        <p:txBody>
          <a:bodyPr wrap="square">
            <a:spAutoFit/>
          </a:bodyPr>
          <a:lstStyle/>
          <a:p>
            <a:r>
              <a:rPr lang="en-US" dirty="0">
                <a:hlinkClick r:id="rId5"/>
              </a:rPr>
              <a:t>https://codedump.io/share/BmRSqbcbEJHB/1/running-pythonbash-code-in-rstudio</a:t>
            </a:r>
            <a:endParaRPr lang="en-US" dirty="0"/>
          </a:p>
          <a:p>
            <a:r>
              <a:rPr lang="en-US" dirty="0">
                <a:hlinkClick r:id="rId6"/>
              </a:rPr>
              <a:t>https://plotly.com/python/ipython-notebook-tutorial/</a:t>
            </a:r>
            <a:r>
              <a:rPr lang="en-US" dirty="0"/>
              <a:t>  </a:t>
            </a:r>
          </a:p>
        </p:txBody>
      </p:sp>
      <p:pic>
        <p:nvPicPr>
          <p:cNvPr id="1028" name="Picture 4">
            <a:extLst>
              <a:ext uri="{FF2B5EF4-FFF2-40B4-BE49-F238E27FC236}">
                <a16:creationId xmlns:a16="http://schemas.microsoft.com/office/drawing/2014/main" id="{C1E7F382-2DA9-476E-96F5-F357F4B592A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3464" y="1698182"/>
            <a:ext cx="3805859" cy="441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077218"/>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endParaRPr lang="en-US" sz="2000" b="1"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243234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Multiple regression</a:t>
            </a:r>
          </a:p>
        </p:txBody>
      </p:sp>
      <p:sp>
        <p:nvSpPr>
          <p:cNvPr id="3" name="TextBox 2"/>
          <p:cNvSpPr txBox="1"/>
          <p:nvPr/>
        </p:nvSpPr>
        <p:spPr>
          <a:xfrm>
            <a:off x="519113" y="1497934"/>
            <a:ext cx="388778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More IVs can mean more explanatory power…</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But can be harder to set up and interpret</a:t>
            </a:r>
          </a:p>
        </p:txBody>
      </p:sp>
      <p:pic>
        <p:nvPicPr>
          <p:cNvPr id="5" name="Picture 4">
            <a:extLst>
              <a:ext uri="{FF2B5EF4-FFF2-40B4-BE49-F238E27FC236}">
                <a16:creationId xmlns:a16="http://schemas.microsoft.com/office/drawing/2014/main" id="{CAC7F195-472E-4EB8-AE1B-341C1C4D81D1}"/>
              </a:ext>
            </a:extLst>
          </p:cNvPr>
          <p:cNvPicPr>
            <a:picLocks noChangeAspect="1"/>
          </p:cNvPicPr>
          <p:nvPr/>
        </p:nvPicPr>
        <p:blipFill>
          <a:blip r:embed="rId4"/>
          <a:stretch>
            <a:fillRect/>
          </a:stretch>
        </p:blipFill>
        <p:spPr>
          <a:xfrm>
            <a:off x="4794154" y="1497934"/>
            <a:ext cx="6748857" cy="4493141"/>
          </a:xfrm>
          <a:prstGeom prst="rect">
            <a:avLst/>
          </a:prstGeom>
        </p:spPr>
      </p:pic>
    </p:spTree>
    <p:extLst>
      <p:ext uri="{BB962C8B-B14F-4D97-AF65-F5344CB8AC3E}">
        <p14:creationId xmlns:p14="http://schemas.microsoft.com/office/powerpoint/2010/main" val="950916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6555641"/>
          </a:xfrm>
          <a:prstGeom prst="rect">
            <a:avLst/>
          </a:prstGeom>
          <a:noFill/>
        </p:spPr>
        <p:txBody>
          <a:bodyPr wrap="square" rtlCol="0">
            <a:spAutoFit/>
          </a:bodyPr>
          <a:lstStyle/>
          <a:p>
            <a:r>
              <a:rPr lang="en-US" sz="2800" b="1" dirty="0">
                <a:solidFill>
                  <a:srgbClr val="CF3338"/>
                </a:solidFill>
                <a:latin typeface="Pragmatica" panose="020B0403040502020204"/>
              </a:rPr>
              <a:t>File: Continue with </a:t>
            </a:r>
            <a:r>
              <a:rPr lang="en-US" sz="2800" b="1" dirty="0">
                <a:solidFill>
                  <a:srgbClr val="CF3338"/>
                </a:solidFill>
                <a:latin typeface="Consolas" panose="020B0609020204030204" pitchFamily="49" charset="0"/>
              </a:rPr>
              <a:t>mpg.xlsx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Derive the correlations of </a:t>
            </a:r>
            <a:r>
              <a:rPr lang="en-US" sz="2800" b="1" dirty="0">
                <a:solidFill>
                  <a:srgbClr val="CF3338"/>
                </a:solidFill>
                <a:latin typeface="Consolas" panose="020B0609020204030204" pitchFamily="49" charset="0"/>
              </a:rPr>
              <a:t>mpg, displacement, horsepower, weight and acceleration</a:t>
            </a:r>
          </a:p>
          <a:p>
            <a:pPr marL="457200" indent="-457200">
              <a:buFont typeface="Arial" panose="020B0604020202020204" pitchFamily="34" charset="0"/>
              <a:buChar char="•"/>
            </a:pPr>
            <a:r>
              <a:rPr lang="en-US" sz="2800" b="1" dirty="0">
                <a:solidFill>
                  <a:srgbClr val="CF3338"/>
                </a:solidFill>
                <a:latin typeface="Pragmatica" panose="020B0403040502020204"/>
              </a:rPr>
              <a:t>Which pair has the highest correlation? Why?</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Continue with </a:t>
            </a:r>
            <a:r>
              <a:rPr lang="en-US" sz="2800" b="1" dirty="0">
                <a:solidFill>
                  <a:srgbClr val="CF3338"/>
                </a:solidFill>
                <a:latin typeface="Consolas" panose="020B0609020204030204" pitchFamily="49" charset="0"/>
              </a:rPr>
              <a:t>mpg-regression-solutions.xlsx</a:t>
            </a:r>
          </a:p>
          <a:p>
            <a:endParaRPr lang="en-US" sz="2800" b="1" dirty="0">
              <a:solidFill>
                <a:srgbClr val="CF3338"/>
              </a:solidFill>
              <a:latin typeface="Pragmatica" panose="020B0403040502020204"/>
            </a:endParaRPr>
          </a:p>
          <a:p>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2882696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5693866"/>
          </a:xfrm>
          <a:prstGeom prst="rect">
            <a:avLst/>
          </a:prstGeom>
          <a:noFill/>
        </p:spPr>
        <p:txBody>
          <a:bodyPr wrap="square" rtlCol="0">
            <a:spAutoFit/>
          </a:bodyPr>
          <a:lstStyle/>
          <a:p>
            <a:r>
              <a:rPr lang="en-US" sz="2800" b="1" dirty="0">
                <a:solidFill>
                  <a:srgbClr val="CF3338"/>
                </a:solidFill>
                <a:latin typeface="Pragmatica" panose="020B0403040502020204"/>
              </a:rPr>
              <a:t>File: Continue with </a:t>
            </a:r>
            <a:r>
              <a:rPr lang="en-US" sz="2800" b="1" dirty="0">
                <a:solidFill>
                  <a:srgbClr val="CF3338"/>
                </a:solidFill>
                <a:latin typeface="Consolas" panose="020B0609020204030204" pitchFamily="49" charset="0"/>
              </a:rPr>
              <a:t>mpg.xlsx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Set each variable on the same scale with </a:t>
            </a:r>
            <a:r>
              <a:rPr lang="en-US" sz="2800" b="1" dirty="0">
                <a:solidFill>
                  <a:srgbClr val="CF3338"/>
                </a:solidFill>
                <a:latin typeface="Consolas" panose="020B0609020204030204" pitchFamily="49" charset="0"/>
              </a:rPr>
              <a:t>STANDARDIZE()</a:t>
            </a:r>
          </a:p>
          <a:p>
            <a:pPr marL="457200" indent="-457200">
              <a:buFont typeface="Arial" panose="020B0604020202020204" pitchFamily="34" charset="0"/>
              <a:buChar char="•"/>
            </a:pPr>
            <a:r>
              <a:rPr lang="en-US" sz="2800" b="1" dirty="0">
                <a:solidFill>
                  <a:srgbClr val="CF3338"/>
                </a:solidFill>
                <a:latin typeface="Pragmatica" panose="020B0403040502020204"/>
              </a:rPr>
              <a:t>Mean of 0, standard deviation of 1</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Continue with </a:t>
            </a:r>
            <a:r>
              <a:rPr lang="en-US" sz="2800" b="1" dirty="0">
                <a:solidFill>
                  <a:srgbClr val="CF3338"/>
                </a:solidFill>
                <a:latin typeface="Consolas" panose="020B0609020204030204" pitchFamily="49" charset="0"/>
              </a:rPr>
              <a:t>mpg-regression-solutions.xlsx</a:t>
            </a:r>
          </a:p>
          <a:p>
            <a:endParaRPr lang="en-US" sz="2800" b="1" dirty="0">
              <a:solidFill>
                <a:srgbClr val="CF3338"/>
              </a:solidFill>
              <a:latin typeface="Pragmatica" panose="020B0403040502020204"/>
            </a:endParaRPr>
          </a:p>
          <a:p>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10845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7663636"/>
          </a:xfrm>
          <a:prstGeom prst="rect">
            <a:avLst/>
          </a:prstGeom>
          <a:noFill/>
        </p:spPr>
        <p:txBody>
          <a:bodyPr wrap="square" rtlCol="0">
            <a:spAutoFit/>
          </a:bodyPr>
          <a:lstStyle/>
          <a:p>
            <a:r>
              <a:rPr lang="en-US" sz="2800" b="1" dirty="0">
                <a:solidFill>
                  <a:srgbClr val="CF3338"/>
                </a:solidFill>
                <a:latin typeface="Pragmatica" panose="020B0403040502020204"/>
              </a:rPr>
              <a:t>File: Continue with </a:t>
            </a:r>
            <a:r>
              <a:rPr lang="en-US" sz="2800" b="1" dirty="0">
                <a:solidFill>
                  <a:srgbClr val="CF3338"/>
                </a:solidFill>
                <a:latin typeface="Consolas" panose="020B0609020204030204" pitchFamily="49" charset="0"/>
              </a:rPr>
              <a:t>mpg.xlsx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Regress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on </a:t>
            </a:r>
            <a:r>
              <a:rPr lang="en-US" sz="2800" b="1" dirty="0">
                <a:solidFill>
                  <a:srgbClr val="CF3338"/>
                </a:solidFill>
                <a:latin typeface="Consolas" panose="020B0609020204030204" pitchFamily="49" charset="0"/>
              </a:rPr>
              <a:t>horsepower, weight and acceleration </a:t>
            </a:r>
            <a:r>
              <a:rPr lang="en-US" sz="2800" b="1" dirty="0">
                <a:solidFill>
                  <a:srgbClr val="CF3338"/>
                </a:solidFill>
                <a:latin typeface="Pragmatica" panose="020B0403040502020204"/>
              </a:rPr>
              <a:t>(all scaled)</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Mean of 0, standard deviation of 1</a:t>
            </a: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How do we interpret the results?</a:t>
            </a:r>
          </a:p>
          <a:p>
            <a:pPr marL="457200" indent="-457200">
              <a:buFont typeface="Arial" panose="020B0604020202020204" pitchFamily="34" charset="0"/>
              <a:buChar char="•"/>
            </a:pPr>
            <a:r>
              <a:rPr lang="en-US" sz="2800" b="1" dirty="0">
                <a:solidFill>
                  <a:srgbClr val="CF3338"/>
                </a:solidFill>
                <a:latin typeface="Pragmatica" panose="020B0403040502020204"/>
              </a:rPr>
              <a:t>What should we do next?</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Continue with </a:t>
            </a:r>
            <a:r>
              <a:rPr lang="en-US" sz="2800" b="1" dirty="0">
                <a:solidFill>
                  <a:srgbClr val="CF3338"/>
                </a:solidFill>
                <a:latin typeface="Consolas" panose="020B0609020204030204" pitchFamily="49" charset="0"/>
              </a:rPr>
              <a:t>mpg-regression-solutions.xlsx</a:t>
            </a:r>
          </a:p>
          <a:p>
            <a:endParaRPr lang="en-US" sz="2000" b="1" dirty="0">
              <a:solidFill>
                <a:srgbClr val="CF3338"/>
              </a:solidFill>
              <a:latin typeface="Pragmatica" panose="020B0403040502020204"/>
            </a:endParaRPr>
          </a:p>
          <a:p>
            <a:r>
              <a:rPr lang="en-US" sz="2000" b="1" dirty="0">
                <a:solidFill>
                  <a:srgbClr val="CF3338"/>
                </a:solidFill>
                <a:latin typeface="Pragmatica" panose="020B0403040502020204"/>
              </a:rPr>
              <a:t>Fix heteroskedasticity: </a:t>
            </a:r>
            <a:r>
              <a:rPr lang="en-US" sz="2000" b="1" dirty="0">
                <a:solidFill>
                  <a:srgbClr val="CF3338"/>
                </a:solidFill>
                <a:latin typeface="Pragmatica" panose="020B0403040502020204"/>
                <a:hlinkClick r:id="rId4"/>
              </a:rPr>
              <a:t>https://www.statology.org/</a:t>
            </a:r>
            <a:r>
              <a:rPr lang="en-US" sz="2000" b="1">
                <a:solidFill>
                  <a:srgbClr val="CF3338"/>
                </a:solidFill>
                <a:latin typeface="Pragmatica" panose="020B0403040502020204"/>
                <a:hlinkClick r:id="rId4"/>
              </a:rPr>
              <a:t>heteroscedasticity-regression/</a:t>
            </a:r>
            <a:r>
              <a:rPr lang="en-US" sz="2000" b="1">
                <a:solidFill>
                  <a:srgbClr val="CF3338"/>
                </a:solidFill>
                <a:latin typeface="Pragmatica" panose="020B0403040502020204"/>
              </a:rPr>
              <a:t>  </a:t>
            </a:r>
            <a:endParaRPr lang="en-US" sz="2000" b="1" dirty="0">
              <a:solidFill>
                <a:srgbClr val="CF3338"/>
              </a:solidFill>
              <a:latin typeface="Pragmatica" panose="020B0403040502020204"/>
            </a:endParaRPr>
          </a:p>
          <a:p>
            <a:endParaRPr lang="en-US" sz="20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226018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05378"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25666" y="232031"/>
            <a:ext cx="6195414" cy="6555641"/>
          </a:xfrm>
          <a:prstGeom prst="rect">
            <a:avLst/>
          </a:prstGeom>
          <a:noFill/>
        </p:spPr>
        <p:txBody>
          <a:bodyPr wrap="square" rtlCol="0">
            <a:spAutoFit/>
          </a:bodyPr>
          <a:lstStyle/>
          <a:p>
            <a:r>
              <a:rPr lang="en-US" sz="2800" b="1" dirty="0">
                <a:solidFill>
                  <a:srgbClr val="CF3338"/>
                </a:solidFill>
                <a:latin typeface="Pragmatica" panose="020B0403040502020204"/>
              </a:rPr>
              <a:t>File: Continue with </a:t>
            </a:r>
            <a:r>
              <a:rPr lang="en-US" sz="2800" b="1" dirty="0">
                <a:solidFill>
                  <a:srgbClr val="CF3338"/>
                </a:solidFill>
                <a:latin typeface="Consolas" panose="020B0609020204030204" pitchFamily="49" charset="0"/>
              </a:rPr>
              <a:t>mpg.xlsx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non-significant variable and re-run the regression</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Interpret the results</a:t>
            </a:r>
          </a:p>
          <a:p>
            <a:endParaRPr lang="en-US" sz="2800" b="1" dirty="0">
              <a:solidFill>
                <a:srgbClr val="CF3338"/>
              </a:solidFill>
              <a:latin typeface="Pragmatica" panose="020B0403040502020204"/>
            </a:endParaRPr>
          </a:p>
          <a:p>
            <a:r>
              <a:rPr lang="en-US" sz="2800" b="1" i="1" dirty="0">
                <a:solidFill>
                  <a:srgbClr val="CF3338"/>
                </a:solidFill>
                <a:latin typeface="Pragmatica" panose="020B0403040502020204"/>
              </a:rPr>
              <a:t>Parsimony</a:t>
            </a: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Continue with </a:t>
            </a:r>
            <a:r>
              <a:rPr lang="en-US" sz="2800" b="1" dirty="0">
                <a:solidFill>
                  <a:srgbClr val="CF3338"/>
                </a:solidFill>
                <a:latin typeface="Consolas" panose="020B0609020204030204" pitchFamily="49" charset="0"/>
              </a:rPr>
              <a:t>mpg-regression-solutions.xlsx</a:t>
            </a:r>
          </a:p>
          <a:p>
            <a:endParaRPr lang="en-US" sz="2800" b="1" dirty="0">
              <a:solidFill>
                <a:srgbClr val="CF3338"/>
              </a:solidFill>
              <a:latin typeface="Pragmatica" panose="020B0403040502020204"/>
            </a:endParaRPr>
          </a:p>
          <a:p>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a:p>
            <a:pPr marL="914400" lvl="1"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2868104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077218"/>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endParaRPr lang="en-US" sz="2000" b="1"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92158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Prep for office hours and Full-stack Analyst</a:t>
            </a:r>
          </a:p>
        </p:txBody>
      </p:sp>
    </p:spTree>
    <p:extLst>
      <p:ext uri="{BB962C8B-B14F-4D97-AF65-F5344CB8AC3E}">
        <p14:creationId xmlns:p14="http://schemas.microsoft.com/office/powerpoint/2010/main" val="80203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4401205"/>
          </a:xfrm>
          <a:prstGeom prst="rect">
            <a:avLst/>
          </a:prstGeom>
          <a:noFill/>
        </p:spPr>
        <p:txBody>
          <a:bodyPr wrap="square" rtlCol="0">
            <a:spAutoFit/>
          </a:bodyPr>
          <a:lstStyle/>
          <a:p>
            <a:r>
              <a:rPr lang="en-US" sz="2800" b="1" dirty="0">
                <a:solidFill>
                  <a:srgbClr val="CF3338"/>
                </a:solidFill>
                <a:latin typeface="Pragmatica" pitchFamily="2" charset="0"/>
              </a:rPr>
              <a:t>R + Jupyter notebooks</a:t>
            </a:r>
            <a:endParaRPr lang="en-US" sz="2800" b="1" dirty="0">
              <a:solidFill>
                <a:srgbClr val="CF3338"/>
              </a:solidFill>
              <a:latin typeface="Consolas" panose="020B0609020204030204" pitchFamily="49" charset="0"/>
            </a:endParaRPr>
          </a:p>
          <a:p>
            <a:endParaRPr lang="en-US" sz="2800" b="1" dirty="0">
              <a:solidFill>
                <a:srgbClr val="CF3338"/>
              </a:solidFill>
              <a:latin typeface="Pragmatica" pitchFamily="2" charset="0"/>
            </a:endParaRPr>
          </a:p>
          <a:p>
            <a:r>
              <a:rPr lang="en-US" sz="2800" b="1" dirty="0">
                <a:solidFill>
                  <a:srgbClr val="CF3338"/>
                </a:solidFill>
                <a:latin typeface="Pragmatica" panose="020B7200000000000000" pitchFamily="34" charset="0"/>
              </a:rPr>
              <a:t>Run this R code:</a:t>
            </a:r>
          </a:p>
          <a:p>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&gt; </a:t>
            </a:r>
            <a:r>
              <a:rPr lang="en-US" sz="2800" b="1" dirty="0" err="1">
                <a:solidFill>
                  <a:srgbClr val="CF3338"/>
                </a:solidFill>
                <a:latin typeface="Consolas" panose="020B0609020204030204" pitchFamily="49" charset="0"/>
              </a:rPr>
              <a:t>install.packages</a:t>
            </a:r>
            <a:r>
              <a:rPr lang="en-US" sz="2800" b="1" dirty="0">
                <a:solidFill>
                  <a:srgbClr val="CF3338"/>
                </a:solidFill>
                <a:latin typeface="Consolas" panose="020B0609020204030204" pitchFamily="49" charset="0"/>
              </a:rPr>
              <a:t>(‘</a:t>
            </a:r>
            <a:r>
              <a:rPr lang="en-US" sz="2800" b="1" dirty="0" err="1">
                <a:solidFill>
                  <a:srgbClr val="CF3338"/>
                </a:solidFill>
                <a:latin typeface="Consolas" panose="020B0609020204030204" pitchFamily="49" charset="0"/>
              </a:rPr>
              <a:t>IRkernel</a:t>
            </a:r>
            <a:r>
              <a:rPr lang="en-US" sz="2800" b="1" dirty="0">
                <a:solidFill>
                  <a:srgbClr val="CF3338"/>
                </a:solidFill>
                <a:latin typeface="Consolas" panose="020B0609020204030204" pitchFamily="49" charset="0"/>
              </a:rPr>
              <a:t>’)</a:t>
            </a:r>
          </a:p>
          <a:p>
            <a:r>
              <a:rPr lang="en-US" sz="2800" b="1" dirty="0">
                <a:solidFill>
                  <a:srgbClr val="CF3338"/>
                </a:solidFill>
                <a:latin typeface="Consolas" panose="020B0609020204030204" pitchFamily="49" charset="0"/>
              </a:rPr>
              <a:t>&gt; </a:t>
            </a:r>
            <a:r>
              <a:rPr lang="en-US" sz="2800" b="1" dirty="0" err="1">
                <a:solidFill>
                  <a:srgbClr val="CF3338"/>
                </a:solidFill>
                <a:latin typeface="Consolas" panose="020B0609020204030204" pitchFamily="49" charset="0"/>
              </a:rPr>
              <a:t>IRkernel</a:t>
            </a:r>
            <a:r>
              <a:rPr lang="en-US" sz="2800" b="1" dirty="0">
                <a:solidFill>
                  <a:srgbClr val="CF3338"/>
                </a:solidFill>
                <a:latin typeface="Consolas" panose="020B0609020204030204" pitchFamily="49" charset="0"/>
              </a:rPr>
              <a:t>::</a:t>
            </a:r>
            <a:r>
              <a:rPr lang="en-US" sz="2800" b="1" dirty="0" err="1">
                <a:solidFill>
                  <a:srgbClr val="CF3338"/>
                </a:solidFill>
                <a:latin typeface="Consolas" panose="020B0609020204030204" pitchFamily="49" charset="0"/>
              </a:rPr>
              <a:t>installspec</a:t>
            </a:r>
            <a:r>
              <a:rPr lang="en-US" sz="2800" b="1" dirty="0">
                <a:solidFill>
                  <a:srgbClr val="CF3338"/>
                </a:solidFill>
                <a:latin typeface="Consolas" panose="020B0609020204030204" pitchFamily="49" charset="0"/>
              </a:rPr>
              <a:t>()</a:t>
            </a: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Jupyter Notebook &gt; New &gt; R</a:t>
            </a:r>
          </a:p>
          <a:p>
            <a:pPr marL="457200" indent="-457200">
              <a:buFont typeface="Arial" panose="020B0604020202020204" pitchFamily="34" charset="0"/>
              <a:buChar char="•"/>
            </a:pPr>
            <a:r>
              <a:rPr lang="en-US" sz="2800" b="1" dirty="0">
                <a:solidFill>
                  <a:srgbClr val="CF3338"/>
                </a:solidFill>
                <a:latin typeface="Pragmatica" pitchFamily="2" charset="0"/>
              </a:rPr>
              <a:t>How does it look? </a:t>
            </a:r>
          </a:p>
        </p:txBody>
      </p:sp>
    </p:spTree>
    <p:extLst>
      <p:ext uri="{BB962C8B-B14F-4D97-AF65-F5344CB8AC3E}">
        <p14:creationId xmlns:p14="http://schemas.microsoft.com/office/powerpoint/2010/main" val="673790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Office hours</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10473160"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Bring your questions about the book or course thus far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Work through practice sets in teams</a:t>
            </a:r>
          </a:p>
        </p:txBody>
      </p:sp>
    </p:spTree>
    <p:extLst>
      <p:ext uri="{BB962C8B-B14F-4D97-AF65-F5344CB8AC3E}">
        <p14:creationId xmlns:p14="http://schemas.microsoft.com/office/powerpoint/2010/main" val="3603253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Your project proposal</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104731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Guidelines here</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Put the proposal on a Markdown file in a GitHub repo</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Send me a link to the file by 10/30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Schedule 1:1 by 11/3</a:t>
            </a:r>
          </a:p>
        </p:txBody>
      </p:sp>
    </p:spTree>
    <p:extLst>
      <p:ext uri="{BB962C8B-B14F-4D97-AF65-F5344CB8AC3E}">
        <p14:creationId xmlns:p14="http://schemas.microsoft.com/office/powerpoint/2010/main" val="4172091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Prep for full-stack analyst</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10473160" cy="483209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Choose a dataset for your project</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Data is Plural</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5"/>
              </a:rPr>
              <a:t>Kaggle</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6"/>
              </a:rPr>
              <a:t>UC Irvine</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use your own! (But anonymize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Download the following:</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7"/>
              </a:rPr>
              <a:t>SQLite</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hlinkClick r:id="rId8"/>
              </a:rPr>
              <a:t>SQLiteStudio</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9"/>
              </a:rPr>
              <a:t>Power BI Desktop</a:t>
            </a:r>
            <a:endParaRPr lang="en-US" sz="2800" dirty="0">
              <a:solidFill>
                <a:srgbClr val="707070"/>
              </a:solidFill>
              <a:latin typeface="Pragmatica" panose="020B0403040502020204" pitchFamily="34" charset="0"/>
            </a:endParaRPr>
          </a:p>
          <a:p>
            <a:pPr lvl="1">
              <a:buClr>
                <a:srgbClr val="CF3338"/>
              </a:buClr>
            </a:pPr>
            <a:r>
              <a:rPr lang="en-US" sz="2800" dirty="0">
                <a:solidFill>
                  <a:srgbClr val="707070"/>
                </a:solidFill>
                <a:latin typeface="Pragmatica" panose="020B0403040502020204" pitchFamily="34" charset="0"/>
              </a:rPr>
              <a:t>	</a:t>
            </a:r>
            <a:endParaRPr lang="en-US" sz="2800" dirty="0">
              <a:solidFill>
                <a:srgbClr val="707070"/>
              </a:solidFill>
              <a:latin typeface="Pragmatica" panose="020B0403040502020204" pitchFamily="34" charset="0"/>
              <a:hlinkClick r:id="rId10"/>
            </a:endParaRPr>
          </a:p>
          <a:p>
            <a:pPr>
              <a:buClr>
                <a:srgbClr val="CF3338"/>
              </a:buClr>
            </a:pPr>
            <a:r>
              <a:rPr lang="en-US" sz="2800" dirty="0">
                <a:solidFill>
                  <a:srgbClr val="707070"/>
                </a:solidFill>
                <a:latin typeface="Pragmatica" panose="020B0403040502020204" pitchFamily="34" charset="0"/>
                <a:hlinkClick r:id="rId10"/>
              </a:rPr>
              <a:t>Helpful instructions for SQLite downloads</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192222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077218"/>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endParaRPr lang="en-US" sz="2000" b="1"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0968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https://bit.ly/3tgXEjy</a:t>
            </a: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(Download Gist ZIP)</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Complete the Jupyter notebook, R kernel</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Read from web file csv</a:t>
            </a:r>
          </a:p>
          <a:p>
            <a:pPr marL="457200" indent="-457200">
              <a:buFont typeface="Arial" panose="020B0604020202020204" pitchFamily="34" charset="0"/>
              <a:buChar char="•"/>
            </a:pPr>
            <a:r>
              <a:rPr lang="en-US" sz="2800" b="1" dirty="0">
                <a:solidFill>
                  <a:srgbClr val="CF3338"/>
                </a:solidFill>
                <a:latin typeface="Pragmatica" pitchFamily="2" charset="0"/>
              </a:rPr>
              <a:t>Practice linear regression</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solutions/warmup-</a:t>
            </a:r>
            <a:r>
              <a:rPr lang="en-US" sz="2800" b="1" dirty="0" err="1">
                <a:solidFill>
                  <a:srgbClr val="CF3338"/>
                </a:solidFill>
                <a:latin typeface="Consolas" panose="020B0609020204030204" pitchFamily="49" charset="0"/>
              </a:rPr>
              <a:t>solution.ipynb</a:t>
            </a:r>
            <a:endParaRPr lang="en-US" sz="2800" b="1" dirty="0">
              <a:solidFill>
                <a:srgbClr val="CF3338"/>
              </a:solidFill>
              <a:latin typeface="Consolas" panose="020B0609020204030204" pitchFamily="49" charset="0"/>
            </a:endParaRP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anose="020B0403040502020204"/>
              </a:rPr>
              <a:t>You will upload your file to GitHub soon…</a:t>
            </a:r>
          </a:p>
        </p:txBody>
      </p:sp>
    </p:spTree>
    <p:extLst>
      <p:ext uri="{BB962C8B-B14F-4D97-AF65-F5344CB8AC3E}">
        <p14:creationId xmlns:p14="http://schemas.microsoft.com/office/powerpoint/2010/main" val="372585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146969" cy="4832092"/>
          </a:xfrm>
          <a:prstGeom prst="rect">
            <a:avLst/>
          </a:prstGeom>
          <a:noFill/>
        </p:spPr>
        <p:txBody>
          <a:bodyPr wrap="square" rtlCol="0">
            <a:spAutoFit/>
          </a:bodyPr>
          <a:lstStyle/>
          <a:p>
            <a:r>
              <a:rPr lang="en-US" sz="2800" b="1" dirty="0">
                <a:solidFill>
                  <a:srgbClr val="CF3338"/>
                </a:solidFill>
                <a:latin typeface="Pragmatica" pitchFamily="2" charset="0"/>
              </a:rPr>
              <a:t>Python dictionaries</a:t>
            </a:r>
            <a:endParaRPr lang="en-US" sz="2800" b="1" dirty="0">
              <a:solidFill>
                <a:srgbClr val="CF3338"/>
              </a:solidFill>
              <a:latin typeface="Consolas" panose="020B0609020204030204" pitchFamily="49" charset="0"/>
            </a:endParaRP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Map keys to values</a:t>
            </a:r>
            <a:endParaRPr lang="en-US" sz="2800" b="1" i="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Where have you seen them before?</a:t>
            </a:r>
          </a:p>
          <a:p>
            <a:pPr marL="457200" indent="-457200">
              <a:buFont typeface="Arial" panose="020B0604020202020204" pitchFamily="34" charset="0"/>
              <a:buChar char="•"/>
            </a:pPr>
            <a:r>
              <a:rPr lang="en-US" sz="2800" b="1" dirty="0">
                <a:solidFill>
                  <a:srgbClr val="CF3338"/>
                </a:solidFill>
                <a:latin typeface="Pragmatica" pitchFamily="2" charset="0"/>
              </a:rPr>
              <a:t>Look for the curly brackets </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 </a:t>
            </a: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File: </a:t>
            </a:r>
            <a:r>
              <a:rPr lang="en-US" sz="2800" b="1" dirty="0" err="1">
                <a:solidFill>
                  <a:srgbClr val="CF3338"/>
                </a:solidFill>
                <a:latin typeface="Consolas" panose="020B0609020204030204" pitchFamily="49" charset="0"/>
              </a:rPr>
              <a:t>dictionaries.ipynb</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Completed file:</a:t>
            </a:r>
            <a:r>
              <a:rPr lang="en-US" sz="2800" b="1" dirty="0">
                <a:solidFill>
                  <a:srgbClr val="CF3338"/>
                </a:solidFill>
                <a:latin typeface="Consolas" panose="020B0609020204030204" pitchFamily="49" charset="0"/>
              </a:rPr>
              <a:t> solutions/dictionaries-</a:t>
            </a:r>
            <a:r>
              <a:rPr lang="en-US" sz="2800" b="1" dirty="0" err="1">
                <a:solidFill>
                  <a:srgbClr val="CF3338"/>
                </a:solidFill>
                <a:latin typeface="Consolas" panose="020B0609020204030204" pitchFamily="49" charset="0"/>
              </a:rPr>
              <a:t>solution.ipynb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76949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08109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Reproducible research</a:t>
            </a:r>
          </a:p>
        </p:txBody>
      </p:sp>
    </p:spTree>
    <p:extLst>
      <p:ext uri="{BB962C8B-B14F-4D97-AF65-F5344CB8AC3E}">
        <p14:creationId xmlns:p14="http://schemas.microsoft.com/office/powerpoint/2010/main" val="742885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TotalTime>
  <Words>4557</Words>
  <Application>Microsoft Office PowerPoint</Application>
  <PresentationFormat>Widescreen</PresentationFormat>
  <Paragraphs>403</Paragraphs>
  <Slides>53</Slides>
  <Notes>44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Aliens &amp; cows</vt:lpstr>
      <vt:lpstr>Arial</vt:lpstr>
      <vt:lpstr>Calibri</vt:lpstr>
      <vt:lpstr>Calibri Light</vt:lpstr>
      <vt:lpstr>Consolas</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193</cp:revision>
  <dcterms:created xsi:type="dcterms:W3CDTF">2019-10-19T21:47:18Z</dcterms:created>
  <dcterms:modified xsi:type="dcterms:W3CDTF">2021-10-20T16:06:16Z</dcterms:modified>
</cp:coreProperties>
</file>